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2" r:id="rId5"/>
    <p:sldId id="264" r:id="rId6"/>
    <p:sldId id="261" r:id="rId7"/>
    <p:sldId id="267" r:id="rId8"/>
    <p:sldId id="263" r:id="rId9"/>
    <p:sldId id="270" r:id="rId10"/>
    <p:sldId id="271" r:id="rId11"/>
    <p:sldId id="272" r:id="rId12"/>
    <p:sldId id="273" r:id="rId13"/>
    <p:sldId id="285" r:id="rId14"/>
    <p:sldId id="277" r:id="rId15"/>
    <p:sldId id="280" r:id="rId16"/>
    <p:sldId id="319" r:id="rId17"/>
    <p:sldId id="281" r:id="rId18"/>
    <p:sldId id="279" r:id="rId19"/>
    <p:sldId id="323" r:id="rId20"/>
    <p:sldId id="286" r:id="rId21"/>
    <p:sldId id="284" r:id="rId22"/>
    <p:sldId id="282" r:id="rId23"/>
    <p:sldId id="283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315" r:id="rId34"/>
    <p:sldId id="296" r:id="rId35"/>
    <p:sldId id="316" r:id="rId36"/>
    <p:sldId id="297" r:id="rId37"/>
    <p:sldId id="298" r:id="rId38"/>
    <p:sldId id="299" r:id="rId39"/>
    <p:sldId id="300" r:id="rId40"/>
    <p:sldId id="317" r:id="rId41"/>
    <p:sldId id="318" r:id="rId42"/>
    <p:sldId id="301" r:id="rId43"/>
    <p:sldId id="314" r:id="rId44"/>
    <p:sldId id="322" r:id="rId4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D34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10" autoAdjust="0"/>
  </p:normalViewPr>
  <p:slideViewPr>
    <p:cSldViewPr>
      <p:cViewPr>
        <p:scale>
          <a:sx n="70" d="100"/>
          <a:sy n="70" d="100"/>
        </p:scale>
        <p:origin x="-1386" y="-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8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299AFB1-3465-4EBC-ABC5-DE3EC5E346D0}" type="datetimeFigureOut">
              <a:rPr lang="sk-SK" smtClean="0"/>
              <a:pPr/>
              <a:t>23. 9. 2010</a:t>
            </a:fld>
            <a:endParaRPr lang="sk-SK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60794E4-23F2-4C8E-9221-5062646061A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99AFB1-3465-4EBC-ABC5-DE3EC5E346D0}" type="datetimeFigureOut">
              <a:rPr lang="sk-SK" smtClean="0"/>
              <a:pPr/>
              <a:t>23. 9. 2010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0794E4-23F2-4C8E-9221-5062646061A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99AFB1-3465-4EBC-ABC5-DE3EC5E346D0}" type="datetimeFigureOut">
              <a:rPr lang="sk-SK" smtClean="0"/>
              <a:pPr/>
              <a:t>23. 9. 2010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0794E4-23F2-4C8E-9221-5062646061A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99AFB1-3465-4EBC-ABC5-DE3EC5E346D0}" type="datetimeFigureOut">
              <a:rPr lang="sk-SK" smtClean="0"/>
              <a:pPr/>
              <a:t>23. 9. 2010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0794E4-23F2-4C8E-9221-5062646061A1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99AFB1-3465-4EBC-ABC5-DE3EC5E346D0}" type="datetimeFigureOut">
              <a:rPr lang="sk-SK" smtClean="0"/>
              <a:pPr/>
              <a:t>23. 9. 2010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0794E4-23F2-4C8E-9221-5062646061A1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99AFB1-3465-4EBC-ABC5-DE3EC5E346D0}" type="datetimeFigureOut">
              <a:rPr lang="sk-SK" smtClean="0"/>
              <a:pPr/>
              <a:t>23. 9. 2010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0794E4-23F2-4C8E-9221-5062646061A1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99AFB1-3465-4EBC-ABC5-DE3EC5E346D0}" type="datetimeFigureOut">
              <a:rPr lang="sk-SK" smtClean="0"/>
              <a:pPr/>
              <a:t>23. 9. 2010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0794E4-23F2-4C8E-9221-5062646061A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99AFB1-3465-4EBC-ABC5-DE3EC5E346D0}" type="datetimeFigureOut">
              <a:rPr lang="sk-SK" smtClean="0"/>
              <a:pPr/>
              <a:t>23. 9. 2010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0794E4-23F2-4C8E-9221-5062646061A1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99AFB1-3465-4EBC-ABC5-DE3EC5E346D0}" type="datetimeFigureOut">
              <a:rPr lang="sk-SK" smtClean="0"/>
              <a:pPr/>
              <a:t>23. 9. 2010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0794E4-23F2-4C8E-9221-5062646061A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E299AFB1-3465-4EBC-ABC5-DE3EC5E346D0}" type="datetimeFigureOut">
              <a:rPr lang="sk-SK" smtClean="0"/>
              <a:pPr/>
              <a:t>23. 9. 2010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0794E4-23F2-4C8E-9221-5062646061A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299AFB1-3465-4EBC-ABC5-DE3EC5E346D0}" type="datetimeFigureOut">
              <a:rPr lang="sk-SK" smtClean="0"/>
              <a:pPr/>
              <a:t>23. 9. 2010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60794E4-23F2-4C8E-9221-5062646061A1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299AFB1-3465-4EBC-ABC5-DE3EC5E346D0}" type="datetimeFigureOut">
              <a:rPr lang="sk-SK" smtClean="0"/>
              <a:pPr/>
              <a:t>23. 9. 2010</a:t>
            </a:fld>
            <a:endParaRPr lang="sk-SK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60794E4-23F2-4C8E-9221-5062646061A1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785850" y="214290"/>
            <a:ext cx="9929850" cy="1285884"/>
          </a:xfrm>
        </p:spPr>
        <p:txBody>
          <a:bodyPr>
            <a:normAutofit/>
          </a:bodyPr>
          <a:lstStyle/>
          <a:p>
            <a:r>
              <a:rPr lang="sk-SK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SEMINÁRNY PRÍPAD SD-IAP 389</a:t>
            </a:r>
            <a:endParaRPr lang="sk-SK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14348" y="2285992"/>
            <a:ext cx="8001056" cy="3143272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sk-SK" dirty="0" smtClean="0">
                <a:solidFill>
                  <a:schemeClr val="tx1"/>
                </a:solidFill>
                <a:cs typeface="Times New Roman" pitchFamily="18" charset="0"/>
              </a:rPr>
              <a:t>  konzultácia </a:t>
            </a:r>
            <a:r>
              <a:rPr lang="sk-SK" dirty="0">
                <a:solidFill>
                  <a:schemeClr val="tx1"/>
                </a:solidFill>
                <a:cs typeface="Times New Roman" pitchFamily="18" charset="0"/>
              </a:rPr>
              <a:t>z januára </a:t>
            </a:r>
            <a:r>
              <a:rPr lang="sk-SK" dirty="0" smtClean="0">
                <a:solidFill>
                  <a:schemeClr val="tx1"/>
                </a:solidFill>
                <a:cs typeface="Times New Roman" pitchFamily="18" charset="0"/>
              </a:rPr>
              <a:t>2009</a:t>
            </a:r>
          </a:p>
          <a:p>
            <a:pPr algn="l">
              <a:buFont typeface="Arial" pitchFamily="34" charset="0"/>
              <a:buChar char="•"/>
            </a:pPr>
            <a:r>
              <a:rPr lang="sk-SK" dirty="0" smtClean="0">
                <a:solidFill>
                  <a:schemeClr val="tx1"/>
                </a:solidFill>
                <a:cs typeface="Times New Roman" pitchFamily="18" charset="0"/>
              </a:rPr>
              <a:t>  55 </a:t>
            </a:r>
            <a:r>
              <a:rPr lang="sk-SK" dirty="0">
                <a:solidFill>
                  <a:schemeClr val="tx1"/>
                </a:solidFill>
                <a:cs typeface="Times New Roman" pitchFamily="18" charset="0"/>
              </a:rPr>
              <a:t>ročná žena s tumorom pravého prsníka (C50.9)  </a:t>
            </a:r>
            <a:r>
              <a:rPr lang="sk-SK" dirty="0" smtClean="0">
                <a:solidFill>
                  <a:schemeClr val="tx1"/>
                </a:solidFill>
                <a:cs typeface="Times New Roman" pitchFamily="18" charset="0"/>
              </a:rPr>
              <a:t>bloček zaslaný </a:t>
            </a:r>
            <a:r>
              <a:rPr lang="sk-SK" dirty="0">
                <a:solidFill>
                  <a:schemeClr val="tx1"/>
                </a:solidFill>
                <a:cs typeface="Times New Roman" pitchFamily="18" charset="0"/>
              </a:rPr>
              <a:t>na vyšetrenie hormonoreceptorov a HT </a:t>
            </a:r>
          </a:p>
          <a:p>
            <a:pPr algn="l">
              <a:buFont typeface="Arial" pitchFamily="34" charset="0"/>
              <a:buChar char="•"/>
            </a:pPr>
            <a:r>
              <a:rPr lang="sk-SK" dirty="0" smtClean="0">
                <a:solidFill>
                  <a:schemeClr val="tx1"/>
                </a:solidFill>
                <a:cs typeface="Times New Roman" pitchFamily="18" charset="0"/>
              </a:rPr>
              <a:t>  bez </a:t>
            </a:r>
            <a:r>
              <a:rPr lang="sk-SK" dirty="0">
                <a:solidFill>
                  <a:schemeClr val="tx1"/>
                </a:solidFill>
                <a:cs typeface="Times New Roman" pitchFamily="18" charset="0"/>
              </a:rPr>
              <a:t>makroskopických </a:t>
            </a:r>
            <a:r>
              <a:rPr lang="sk-SK" dirty="0" smtClean="0">
                <a:solidFill>
                  <a:schemeClr val="tx1"/>
                </a:solidFill>
                <a:cs typeface="Times New Roman" pitchFamily="18" charset="0"/>
              </a:rPr>
              <a:t> a  </a:t>
            </a:r>
            <a:r>
              <a:rPr lang="sk-SK" dirty="0">
                <a:solidFill>
                  <a:schemeClr val="tx1"/>
                </a:solidFill>
                <a:cs typeface="Times New Roman" pitchFamily="18" charset="0"/>
              </a:rPr>
              <a:t>ďalších klinických údajov</a:t>
            </a:r>
          </a:p>
          <a:p>
            <a:endParaRPr lang="sk-SK" dirty="0"/>
          </a:p>
        </p:txBody>
      </p:sp>
      <p:sp>
        <p:nvSpPr>
          <p:cNvPr id="6" name="TextBox 5"/>
          <p:cNvSpPr txBox="1"/>
          <p:nvPr/>
        </p:nvSpPr>
        <p:spPr>
          <a:xfrm>
            <a:off x="928662" y="6072206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Peter Baník</a:t>
            </a:r>
            <a:endParaRPr lang="sk-SK" dirty="0"/>
          </a:p>
        </p:txBody>
      </p:sp>
    </p:spTree>
  </p:cSld>
  <p:clrMapOvr>
    <a:masterClrMapping/>
  </p:clrMapOvr>
  <p:transition advTm="2911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40x10 nový zárezy vretenovité bb.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910" y="357166"/>
            <a:ext cx="2786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HE 400x</a:t>
            </a:r>
            <a:endParaRPr lang="sk-SK" sz="3200" b="1" dirty="0"/>
          </a:p>
        </p:txBody>
      </p:sp>
    </p:spTree>
  </p:cSld>
  <p:clrMapOvr>
    <a:masterClrMapping/>
  </p:clrMapOvr>
  <p:transition advTm="1812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0000">
              <a:schemeClr val="bg1">
                <a:tint val="65000"/>
                <a:satMod val="300000"/>
              </a:schemeClr>
            </a:gs>
            <a:gs pos="100000">
              <a:schemeClr val="bg1">
                <a:shade val="65000"/>
                <a:satMod val="3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1678"/>
            <a:ext cx="8229600" cy="2571768"/>
          </a:xfrm>
          <a:effectLst>
            <a:reflection blurRad="6350" stA="50000" endA="300" endPos="90000" dir="5400000" sy="-100000" algn="bl" rotWithShape="0"/>
          </a:effectLst>
        </p:spPr>
        <p:txBody>
          <a:bodyPr>
            <a:normAutofit/>
          </a:bodyPr>
          <a:lstStyle/>
          <a:p>
            <a:pPr algn="ctr"/>
            <a:r>
              <a:rPr lang="sk-SK" sz="9600" dirty="0" smtClean="0">
                <a:solidFill>
                  <a:schemeClr val="tx1"/>
                </a:solidFill>
              </a:rPr>
              <a:t>?</a:t>
            </a:r>
            <a:endParaRPr lang="sk-SK" sz="9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9204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1-AE3 10x1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17859" y="-1"/>
            <a:ext cx="4625579" cy="34827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844" y="285728"/>
            <a:ext cx="34290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AE1/AE3 (100x)</a:t>
            </a:r>
            <a:endParaRPr lang="sk-SK" sz="3200" b="1" dirty="0"/>
          </a:p>
        </p:txBody>
      </p:sp>
      <p:pic>
        <p:nvPicPr>
          <p:cNvPr id="5" name="Picture 4" descr="CK7 20x1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4589860" y="0"/>
            <a:ext cx="455414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7950" y="357166"/>
            <a:ext cx="24499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CK7 (200x)</a:t>
            </a:r>
            <a:endParaRPr lang="sk-SK" sz="3200" b="1" dirty="0"/>
          </a:p>
        </p:txBody>
      </p:sp>
      <p:pic>
        <p:nvPicPr>
          <p:cNvPr id="7" name="Picture 6" descr="CK5-6 20x10.jpg"/>
          <p:cNvPicPr>
            <a:picLocks noChangeAspect="1"/>
          </p:cNvPicPr>
          <p:nvPr/>
        </p:nvPicPr>
        <p:blipFill>
          <a:blip r:embed="rId4" cstate="print">
            <a:lum bright="10000" contrast="30000"/>
          </a:blip>
          <a:stretch>
            <a:fillRect/>
          </a:stretch>
        </p:blipFill>
        <p:spPr>
          <a:xfrm>
            <a:off x="17860" y="3429000"/>
            <a:ext cx="4554140" cy="342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844" y="6000768"/>
            <a:ext cx="307183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CK 5/6 (200x)</a:t>
            </a:r>
            <a:endParaRPr lang="sk-SK" sz="3200" b="1" dirty="0"/>
          </a:p>
        </p:txBody>
      </p:sp>
      <p:pic>
        <p:nvPicPr>
          <p:cNvPr id="12" name="Picture 11" descr="CK17 20x10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4589859" y="3429000"/>
            <a:ext cx="4554141" cy="3429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86512" y="6000768"/>
            <a:ext cx="27146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CK17 (200x)</a:t>
            </a:r>
            <a:endParaRPr lang="sk-SK" sz="3200" b="1" dirty="0"/>
          </a:p>
        </p:txBody>
      </p:sp>
    </p:spTree>
  </p:cSld>
  <p:clrMapOvr>
    <a:masterClrMapping/>
  </p:clrMapOvr>
  <p:transition advTm="1285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K8-18 4x10.jpg"/>
          <p:cNvPicPr>
            <a:picLocks noChangeAspect="1"/>
          </p:cNvPicPr>
          <p:nvPr/>
        </p:nvPicPr>
        <p:blipFill>
          <a:blip r:embed="rId2" cstate="print">
            <a:lum bright="10000" contrast="30000"/>
          </a:blip>
          <a:stretch>
            <a:fillRect/>
          </a:stretch>
        </p:blipFill>
        <p:spPr>
          <a:xfrm>
            <a:off x="17859" y="0"/>
            <a:ext cx="4554141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357166"/>
            <a:ext cx="300039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CK8-18 (40x)</a:t>
            </a:r>
            <a:endParaRPr lang="sk-SK" sz="3200" b="1" dirty="0"/>
          </a:p>
        </p:txBody>
      </p:sp>
      <p:pic>
        <p:nvPicPr>
          <p:cNvPr id="8" name="Picture 7" descr="S100m 4x10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8596" y="5857892"/>
            <a:ext cx="27146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S100m (40x)</a:t>
            </a:r>
            <a:endParaRPr lang="sk-SK" sz="3200" b="1" dirty="0"/>
          </a:p>
        </p:txBody>
      </p:sp>
      <p:pic>
        <p:nvPicPr>
          <p:cNvPr id="9" name="Picture 8" descr="VIM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4572000" y="3415553"/>
            <a:ext cx="4572000" cy="34424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29388" y="6000768"/>
            <a:ext cx="24288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VIM (400x)</a:t>
            </a:r>
            <a:endParaRPr lang="sk-SK" sz="3200" b="1" dirty="0"/>
          </a:p>
        </p:txBody>
      </p:sp>
      <p:pic>
        <p:nvPicPr>
          <p:cNvPr id="14" name="Picture 13" descr="2010-07-11_20-24-05_SAM_04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-1"/>
            <a:ext cx="4572000" cy="3429001"/>
          </a:xfrm>
          <a:prstGeom prst="rect">
            <a:avLst/>
          </a:prstGeom>
        </p:spPr>
      </p:pic>
    </p:spTree>
  </p:cSld>
  <p:clrMapOvr>
    <a:masterClrMapping/>
  </p:clrMapOvr>
  <p:transition advTm="122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009 SMA.jpg"/>
          <p:cNvPicPr>
            <a:picLocks noChangeAspect="1"/>
          </p:cNvPicPr>
          <p:nvPr/>
        </p:nvPicPr>
        <p:blipFill>
          <a:blip r:embed="rId2" cstate="print">
            <a:lum bright="20000"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224" y="714356"/>
            <a:ext cx="257176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SMA (200x)</a:t>
            </a:r>
            <a:endParaRPr lang="sk-SK" sz="3200" b="1" dirty="0"/>
          </a:p>
        </p:txBody>
      </p:sp>
    </p:spTree>
  </p:cSld>
  <p:clrMapOvr>
    <a:masterClrMapping/>
  </p:clrMapOvr>
  <p:transition advTm="13806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010 Caldesmon.jpg"/>
          <p:cNvPicPr>
            <a:picLocks noChangeAspect="1"/>
          </p:cNvPicPr>
          <p:nvPr/>
        </p:nvPicPr>
        <p:blipFill>
          <a:blip r:embed="rId2" cstate="print">
            <a:lum bright="20000"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928670"/>
            <a:ext cx="42148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h-caldesmon (100x)</a:t>
            </a:r>
            <a:endParaRPr lang="sk-SK" sz="3200" b="1" dirty="0"/>
          </a:p>
        </p:txBody>
      </p:sp>
    </p:spTree>
  </p:cSld>
  <p:clrMapOvr>
    <a:masterClrMapping/>
  </p:clrMapOvr>
  <p:transition advTm="3354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 10x10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72264" y="3643314"/>
            <a:ext cx="23574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DES (40x)</a:t>
            </a:r>
            <a:endParaRPr lang="sk-SK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7158" y="785794"/>
            <a:ext cx="24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CD34 (200x)</a:t>
            </a:r>
            <a:endParaRPr lang="sk-SK" sz="3200" b="1" dirty="0"/>
          </a:p>
        </p:txBody>
      </p:sp>
      <p:pic>
        <p:nvPicPr>
          <p:cNvPr id="7170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4357694"/>
            <a:ext cx="919162" cy="885825"/>
          </a:xfrm>
          <a:prstGeom prst="rect">
            <a:avLst/>
          </a:prstGeom>
          <a:noFill/>
        </p:spPr>
      </p:pic>
      <p:pic>
        <p:nvPicPr>
          <p:cNvPr id="8" name="Picture 7" descr="P1010011 CD34.jpg"/>
          <p:cNvPicPr>
            <a:picLocks noChangeAspect="1"/>
          </p:cNvPicPr>
          <p:nvPr/>
        </p:nvPicPr>
        <p:blipFill>
          <a:blip r:embed="rId4" cstate="print">
            <a:lum bright="10000" contrast="30000"/>
          </a:blip>
          <a:stretch>
            <a:fillRect/>
          </a:stretch>
        </p:blipFill>
        <p:spPr>
          <a:xfrm>
            <a:off x="0" y="0"/>
            <a:ext cx="4643439" cy="3429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85852" y="285728"/>
            <a:ext cx="278608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CD34 (200x)</a:t>
            </a:r>
            <a:endParaRPr lang="sk-SK" sz="3200" b="1" dirty="0"/>
          </a:p>
        </p:txBody>
      </p:sp>
    </p:spTree>
  </p:cSld>
  <p:clrMapOvr>
    <a:masterClrMapping/>
  </p:clrMapOvr>
  <p:transition advTm="4774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D10 20x1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17859" y="-13447"/>
            <a:ext cx="4625579" cy="34827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285728"/>
            <a:ext cx="278608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CD10 (200x)</a:t>
            </a:r>
            <a:endParaRPr lang="sk-SK" sz="3200" b="1" dirty="0"/>
          </a:p>
        </p:txBody>
      </p:sp>
      <p:pic>
        <p:nvPicPr>
          <p:cNvPr id="5" name="Picture 4" descr="CKHMW 10x1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4643438" y="3482788"/>
            <a:ext cx="4482702" cy="33752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6314" y="3643314"/>
            <a:ext cx="34290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CK HMW (100x)</a:t>
            </a:r>
            <a:endParaRPr lang="sk-SK" sz="3200" b="1" dirty="0"/>
          </a:p>
        </p:txBody>
      </p:sp>
      <p:pic>
        <p:nvPicPr>
          <p:cNvPr id="7" name="Picture 6" descr="CK14.jpg"/>
          <p:cNvPicPr>
            <a:picLocks noChangeAspect="1"/>
          </p:cNvPicPr>
          <p:nvPr/>
        </p:nvPicPr>
        <p:blipFill>
          <a:blip r:embed="rId4" cstate="print">
            <a:lum bright="10000" contrast="30000"/>
          </a:blip>
          <a:stretch>
            <a:fillRect/>
          </a:stretch>
        </p:blipFill>
        <p:spPr>
          <a:xfrm>
            <a:off x="4589860" y="0"/>
            <a:ext cx="4554140" cy="35004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57752" y="285728"/>
            <a:ext cx="24288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CK14 (40x)</a:t>
            </a:r>
            <a:endParaRPr lang="sk-SK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7158" y="3786190"/>
            <a:ext cx="27146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SMMhc (40x)SS</a:t>
            </a:r>
            <a:endParaRPr lang="sk-SK" sz="3200" b="1" dirty="0"/>
          </a:p>
        </p:txBody>
      </p:sp>
      <p:pic>
        <p:nvPicPr>
          <p:cNvPr id="10" name="Picture 9" descr="SMMHC 200x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0" y="3429001"/>
            <a:ext cx="4643438" cy="3428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282" y="3714752"/>
            <a:ext cx="31432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SMMHC (200x)</a:t>
            </a:r>
            <a:endParaRPr lang="sk-SK" sz="3200" b="1" dirty="0"/>
          </a:p>
        </p:txBody>
      </p:sp>
    </p:spTree>
  </p:cSld>
  <p:clrMapOvr>
    <a:masterClrMapping/>
  </p:clrMapOvr>
  <p:transition advTm="12012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006 p63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472" y="500042"/>
            <a:ext cx="27146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p63 (200x)</a:t>
            </a:r>
            <a:endParaRPr lang="sk-SK" sz="3200" b="1" dirty="0"/>
          </a:p>
        </p:txBody>
      </p:sp>
    </p:spTree>
  </p:cSld>
  <p:clrMapOvr>
    <a:masterClrMapping/>
  </p:clrMapOvr>
  <p:transition advTm="4274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007 ER.jpg"/>
          <p:cNvPicPr>
            <a:picLocks noChangeAspect="1"/>
          </p:cNvPicPr>
          <p:nvPr/>
        </p:nvPicPr>
        <p:blipFill>
          <a:blip r:embed="rId2" cstate="print">
            <a:lum bright="10000" contrast="40000"/>
          </a:blip>
          <a:stretch>
            <a:fillRect/>
          </a:stretch>
        </p:blipFill>
        <p:spPr>
          <a:xfrm>
            <a:off x="2857489" y="2143116"/>
            <a:ext cx="6286512" cy="4714884"/>
          </a:xfrm>
          <a:prstGeom prst="rect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58016" y="6000769"/>
            <a:ext cx="214314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ER (100x)</a:t>
            </a:r>
            <a:endParaRPr lang="sk-SK" sz="3200" b="1" dirty="0"/>
          </a:p>
        </p:txBody>
      </p:sp>
      <p:pic>
        <p:nvPicPr>
          <p:cNvPr id="4" name="Picture 3" descr="P1010008 PR.jpg"/>
          <p:cNvPicPr>
            <a:picLocks noChangeAspect="1"/>
          </p:cNvPicPr>
          <p:nvPr/>
        </p:nvPicPr>
        <p:blipFill>
          <a:blip r:embed="rId3" cstate="print">
            <a:lum bright="-14000" contrast="47000"/>
          </a:blip>
          <a:stretch>
            <a:fillRect/>
          </a:stretch>
        </p:blipFill>
        <p:spPr>
          <a:xfrm>
            <a:off x="0" y="0"/>
            <a:ext cx="5786446" cy="4339835"/>
          </a:xfrm>
          <a:prstGeom prst="rect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4282" y="285728"/>
            <a:ext cx="22145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PR (100x)</a:t>
            </a:r>
            <a:endParaRPr lang="sk-SK" sz="3200" b="1" dirty="0"/>
          </a:p>
        </p:txBody>
      </p:sp>
    </p:spTree>
  </p:cSld>
  <p:clrMapOvr>
    <a:masterClrMapping/>
  </p:clrMapOvr>
  <p:transition advTm="463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x10 nový2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85720" y="357166"/>
            <a:ext cx="164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cs typeface="Times New Roman" pitchFamily="18" charset="0"/>
              </a:rPr>
              <a:t>HE 40x</a:t>
            </a:r>
            <a:endParaRPr lang="sk-SK" sz="3200" b="1" dirty="0">
              <a:cs typeface="Times New Roman" pitchFamily="18" charset="0"/>
            </a:endParaRPr>
          </a:p>
        </p:txBody>
      </p:sp>
    </p:spTree>
  </p:cSld>
  <p:clrMapOvr>
    <a:masterClrMapping/>
  </p:clrMapOvr>
  <p:transition advTm="11684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AP 40x1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2132" y="5643578"/>
            <a:ext cx="300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GFAP (400x)</a:t>
            </a:r>
            <a:endParaRPr lang="sk-SK" sz="3200" b="1" dirty="0"/>
          </a:p>
        </p:txBody>
      </p:sp>
    </p:spTree>
  </p:cSld>
  <p:clrMapOvr>
    <a:masterClrMapping/>
  </p:clrMapOvr>
  <p:transition advTm="10826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 CAD 20x1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6314" y="5643578"/>
            <a:ext cx="414340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E-cadherin (200x)</a:t>
            </a:r>
            <a:endParaRPr lang="sk-SK" sz="3200" b="1" dirty="0"/>
          </a:p>
        </p:txBody>
      </p:sp>
    </p:spTree>
  </p:cSld>
  <p:clrMapOvr>
    <a:masterClrMapping/>
  </p:clrMapOvr>
  <p:transition advTm="3463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-67.jpg"/>
          <p:cNvPicPr>
            <a:picLocks noChangeAspect="1"/>
          </p:cNvPicPr>
          <p:nvPr/>
        </p:nvPicPr>
        <p:blipFill>
          <a:blip r:embed="rId2" cstate="print">
            <a:lum bright="10000" contrast="40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3538" y="5786454"/>
            <a:ext cx="32147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Ki-67 (100x)</a:t>
            </a:r>
            <a:endParaRPr lang="sk-SK" sz="3200" b="1" dirty="0"/>
          </a:p>
        </p:txBody>
      </p:sp>
    </p:spTree>
  </p:cSld>
  <p:clrMapOvr>
    <a:masterClrMapping/>
  </p:clrMapOvr>
  <p:transition advTm="4618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>
                <a:alpha val="40000"/>
              </a:srgbClr>
            </a:gs>
            <a:gs pos="40000">
              <a:schemeClr val="bg1">
                <a:tint val="65000"/>
                <a:satMod val="300000"/>
              </a:schemeClr>
            </a:gs>
            <a:gs pos="100000">
              <a:schemeClr val="bg1">
                <a:shade val="65000"/>
                <a:satMod val="30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071678"/>
            <a:ext cx="8229600" cy="2571768"/>
          </a:xfr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295" endPos="92000" dist="101600" dir="5400000" sy="-100000" algn="bl" rotWithShape="0"/>
          </a:effectLst>
        </p:spPr>
        <p:txBody>
          <a:bodyPr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sk-SK" sz="9600" b="1" dirty="0" smtClean="0"/>
              <a:t>?</a:t>
            </a:r>
            <a:endParaRPr lang="sk-SK" sz="9600" b="1" dirty="0"/>
          </a:p>
        </p:txBody>
      </p:sp>
    </p:spTree>
  </p:cSld>
  <p:clrMapOvr>
    <a:masterClrMapping/>
  </p:clrMapOvr>
  <p:transition advTm="7161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428736"/>
            <a:ext cx="8229600" cy="4154494"/>
          </a:xfrm>
        </p:spPr>
        <p:txBody>
          <a:bodyPr>
            <a:normAutofit/>
          </a:bodyPr>
          <a:lstStyle/>
          <a:p>
            <a:pPr algn="ctr"/>
            <a:r>
              <a:rPr lang="sk-SK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MYOEPITELIÓM PRSNÍKA</a:t>
            </a:r>
            <a:endParaRPr lang="sk-SK" sz="7200" dirty="0"/>
          </a:p>
        </p:txBody>
      </p:sp>
    </p:spTree>
  </p:cSld>
  <p:clrMapOvr>
    <a:masterClrMapping/>
  </p:clrMapOvr>
  <p:transition advTm="653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428868"/>
            <a:ext cx="8229600" cy="3697295"/>
          </a:xfrm>
        </p:spPr>
        <p:txBody>
          <a:bodyPr/>
          <a:lstStyle/>
          <a:p>
            <a:r>
              <a:rPr lang="sk-SK" dirty="0" smtClean="0"/>
              <a:t>Benígny tumor tvorený výhradne myoepitelovými bunkami a reprezentuje jeden koniec diferenciačného spektra v rámci tumorov s adenomyoepitelovou diferenciáciou (Rosen 2008)</a:t>
            </a:r>
          </a:p>
          <a:p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MYOEPITELIÓM   PRSNÍKA</a:t>
            </a:r>
            <a:endParaRPr lang="sk-SK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15928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Čisto myoepitelové tumory prsníka – myoepiteliómy sú extrémne zriedkavé a údaje o nich sú limitované na kazuistiky</a:t>
            </a:r>
          </a:p>
          <a:p>
            <a:r>
              <a:rPr lang="sk-SK" dirty="0" smtClean="0"/>
              <a:t>Najčastešie sa s nimi stretávame v slinnej žľaze, ale boli publikované aj v iných lokalitách ako v </a:t>
            </a:r>
            <a:r>
              <a:rPr lang="sk-SK" b="1" dirty="0" smtClean="0"/>
              <a:t>prsníku</a:t>
            </a:r>
            <a:r>
              <a:rPr lang="sk-SK" dirty="0" smtClean="0"/>
              <a:t>, jazyku, vulve, koži a v mäkkých tkanivách.</a:t>
            </a:r>
          </a:p>
          <a:p>
            <a:endParaRPr lang="sk-SK" dirty="0" smtClean="0"/>
          </a:p>
          <a:p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MYOEPITELIÓM   PRSNÍKA</a:t>
            </a:r>
            <a:endParaRPr lang="sk-SK" dirty="0"/>
          </a:p>
        </p:txBody>
      </p:sp>
    </p:spTree>
  </p:cSld>
  <p:clrMapOvr>
    <a:masterClrMapping/>
  </p:clrMapOvr>
  <p:transition advTm="21918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85728"/>
            <a:ext cx="8143875" cy="621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858016" y="357166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5" name="TextBox 4"/>
          <p:cNvSpPr txBox="1"/>
          <p:nvPr/>
        </p:nvSpPr>
        <p:spPr>
          <a:xfrm>
            <a:off x="6786578" y="285728"/>
            <a:ext cx="1214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solidFill>
                  <a:schemeClr val="bg1">
                    <a:lumMod val="50000"/>
                  </a:schemeClr>
                </a:solidFill>
              </a:rPr>
              <a:t>(WHO)</a:t>
            </a:r>
            <a:endParaRPr lang="sk-SK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28267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071546"/>
            <a:ext cx="9115460" cy="5286412"/>
          </a:xfrm>
        </p:spPr>
        <p:txBody>
          <a:bodyPr>
            <a:normAutofit/>
          </a:bodyPr>
          <a:lstStyle/>
          <a:p>
            <a:r>
              <a:rPr lang="sk-SK" dirty="0" smtClean="0"/>
              <a:t>Myoepitelové bb. v prsníku tvoria diskontinuálnu vonkajšiu bunkovú vrstvu ležiacu medzi luminálnymi sekrečnými bunkami a BM. </a:t>
            </a:r>
          </a:p>
          <a:p>
            <a:r>
              <a:rPr lang="sk-SK" dirty="0" smtClean="0"/>
              <a:t>V HE farbení je ich možné identifikovať na základe ich malých pretiahnutých  alebo ovoidných  jadier  a často vakuolizovanou cytoplazmov.  Mnohokrát však nie sú spoľahlivo identifikovateľné v dôsledku častej neodlíšiteľnosti od myofibroblastov.</a:t>
            </a:r>
          </a:p>
          <a:p>
            <a:r>
              <a:rPr lang="sk-SK" dirty="0" smtClean="0"/>
              <a:t>Regulované oxytocínom – uvoľnenie sekrétu.</a:t>
            </a:r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MYOEPITELIOVÉ BUNKY</a:t>
            </a:r>
            <a:r>
              <a:rPr lang="sk-SK" dirty="0" smtClean="0">
                <a:solidFill>
                  <a:srgbClr val="FF0000"/>
                </a:solidFill>
              </a:rPr>
              <a:t/>
            </a:r>
            <a:br>
              <a:rPr lang="sk-SK" dirty="0" smtClean="0">
                <a:solidFill>
                  <a:srgbClr val="FF0000"/>
                </a:solidFill>
              </a:rPr>
            </a:br>
            <a:endParaRPr lang="sk-SK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56394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identifikácia ME bb. – imunohistochemicky</a:t>
            </a:r>
          </a:p>
          <a:p>
            <a:r>
              <a:rPr lang="sk-SK" dirty="0" smtClean="0"/>
              <a:t>V súčasnosti neexistuje žiaden sám o sebe špecifický  myoepitelový marker</a:t>
            </a:r>
          </a:p>
          <a:p>
            <a:r>
              <a:rPr lang="sk-SK" dirty="0" smtClean="0"/>
              <a:t>Použitie kombinácie minimálne dvoch markerov v asociácii s morfológiou lézie môže byť spoľahlivým ukazovateľom.</a:t>
            </a:r>
          </a:p>
          <a:p>
            <a:r>
              <a:rPr lang="sk-SK" dirty="0" smtClean="0"/>
              <a:t> charakteristicky sa farbia s  myoepitelovými imunohistochemickými markermi:</a:t>
            </a:r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MYOEPITELIOVÉ BUNKY</a:t>
            </a:r>
            <a:endParaRPr lang="sk-SK" sz="4000" dirty="0"/>
          </a:p>
        </p:txBody>
      </p:sp>
    </p:spTree>
  </p:cSld>
  <p:clrMapOvr>
    <a:masterClrMapping/>
  </p:clrMapOvr>
  <p:transition advTm="3435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4x1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357166"/>
            <a:ext cx="228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cs typeface="Times New Roman" pitchFamily="18" charset="0"/>
              </a:rPr>
              <a:t>HE 40x</a:t>
            </a:r>
            <a:endParaRPr lang="sk-SK" sz="3200" b="1" dirty="0">
              <a:cs typeface="Times New Roman" pitchFamily="18" charset="0"/>
            </a:endParaRPr>
          </a:p>
        </p:txBody>
      </p:sp>
    </p:spTree>
  </p:cSld>
  <p:clrMapOvr>
    <a:masterClrMapping/>
  </p:clrMapOvr>
  <p:transition advTm="5881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SMA, CD10, p63, S-100, calponín, SMMHC, caldesmon, zriedkavo GFAP</a:t>
            </a:r>
          </a:p>
          <a:p>
            <a:r>
              <a:rPr lang="sk-SK" dirty="0" smtClean="0"/>
              <a:t>Basal type CK – CK5/6, CK14 a CK17 (HMW CK)</a:t>
            </a:r>
          </a:p>
          <a:p>
            <a:r>
              <a:rPr lang="sk-SK" dirty="0" smtClean="0"/>
              <a:t>novšie – 14-3-3 sigma, CD29 a NGFR/p75</a:t>
            </a:r>
          </a:p>
          <a:p>
            <a:endParaRPr lang="sk-SK" dirty="0" smtClean="0"/>
          </a:p>
          <a:p>
            <a:r>
              <a:rPr lang="sk-SK" dirty="0" smtClean="0"/>
              <a:t>ER, PR, AR, DES a LMW CK (CK8/18) sú charakteristicky negatívne </a:t>
            </a:r>
            <a:r>
              <a:rPr lang="sk-SK" sz="2000" dirty="0" smtClean="0"/>
              <a:t>(MOINFAR 2007)</a:t>
            </a:r>
          </a:p>
          <a:p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Imunohistochemické myoepitelové markery</a:t>
            </a:r>
            <a:endParaRPr lang="sk-SK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32495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2000240"/>
            <a:ext cx="8858280" cy="4125923"/>
          </a:xfrm>
        </p:spPr>
        <p:txBody>
          <a:bodyPr/>
          <a:lstStyle/>
          <a:p>
            <a:r>
              <a:rPr lang="sk-SK" dirty="0" smtClean="0"/>
              <a:t>SMA+, p63+, h-caldezmon+, SMMHC, GFAP fok. +</a:t>
            </a:r>
          </a:p>
          <a:p>
            <a:pPr>
              <a:buNone/>
            </a:pP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Ostatné myoepitelové markery boli bez expresie:</a:t>
            </a:r>
          </a:p>
          <a:p>
            <a:r>
              <a:rPr lang="sk-SK" dirty="0" smtClean="0"/>
              <a:t>CD10-, S100-, CK5/6-, CK14-, CK17-, CKHMW-</a:t>
            </a:r>
            <a:endParaRPr lang="sk-S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 smtClean="0">
                <a:solidFill>
                  <a:srgbClr val="FF0000"/>
                </a:solidFill>
              </a:rPr>
              <a:t>V NAŠEJ LÉZII</a:t>
            </a:r>
            <a:endParaRPr lang="sk-SK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15132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 smtClean="0"/>
              <a:t>peri/postmenopauzálne ženy </a:t>
            </a:r>
          </a:p>
          <a:p>
            <a:r>
              <a:rPr lang="sk-SK" dirty="0" smtClean="0"/>
              <a:t>bez rodinnej anamnézy prsníkového malígneho novotvaru</a:t>
            </a:r>
          </a:p>
          <a:p>
            <a:r>
              <a:rPr lang="sk-SK" dirty="0" smtClean="0"/>
              <a:t>bez podstatnej symptomatológie</a:t>
            </a:r>
          </a:p>
          <a:p>
            <a:r>
              <a:rPr lang="sk-SK" dirty="0" smtClean="0"/>
              <a:t>periférne lokalizovaný nebolestivý tuhý uzol alebo hrčka (2-3 cm)</a:t>
            </a:r>
          </a:p>
          <a:p>
            <a:r>
              <a:rPr lang="sk-SK" dirty="0" smtClean="0"/>
              <a:t>USG (sonograficky) a mamograficky sa prezentuje ako dobre ohraničený tumor resp. s nepravidelnými okrajmi -hviezdicovitý vzhľad</a:t>
            </a:r>
          </a:p>
          <a:p>
            <a:r>
              <a:rPr lang="sk-SK" dirty="0" smtClean="0"/>
              <a:t>FNA cytológia može imitovať invazívny duktálny karcinóm</a:t>
            </a:r>
          </a:p>
          <a:p>
            <a:endParaRPr lang="sk-S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KLINIKA (MYOEPTELIÓM)</a:t>
            </a:r>
            <a:br>
              <a:rPr lang="sk-SK" b="1" dirty="0" smtClean="0">
                <a:solidFill>
                  <a:srgbClr val="FF0000"/>
                </a:solidFill>
              </a:rPr>
            </a:br>
            <a:endParaRPr lang="sk-SK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49281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00562" y="357166"/>
            <a:ext cx="378621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285720" y="6000768"/>
            <a:ext cx="8543956" cy="625461"/>
          </a:xfrm>
        </p:spPr>
        <p:txBody>
          <a:bodyPr>
            <a:normAutofit fontScale="70000" lnSpcReduction="20000"/>
          </a:bodyPr>
          <a:lstStyle/>
          <a:p>
            <a:r>
              <a:rPr lang="sk-SK" dirty="0" smtClean="0"/>
              <a:t>Myoepithelioma of the breast  M. Merson, S.Di Palma, E. Feudale and A. Luini . The Breast (1995) 4</a:t>
            </a:r>
            <a:endParaRPr lang="sk-SK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71472" y="0"/>
            <a:ext cx="8115328" cy="1143000"/>
          </a:xfrm>
        </p:spPr>
        <p:txBody>
          <a:bodyPr>
            <a:normAutofit/>
          </a:bodyPr>
          <a:lstStyle/>
          <a:p>
            <a:pPr algn="l"/>
            <a:r>
              <a:rPr lang="sk-SK" sz="4000" b="1" dirty="0" smtClean="0">
                <a:solidFill>
                  <a:srgbClr val="FF0000"/>
                </a:solidFill>
              </a:rPr>
              <a:t>MAMMOGRAM</a:t>
            </a:r>
            <a:endParaRPr lang="sk-SK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10811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sivobiela, dobre ohraničená, solídna, homogénna alebo uzlovitá masa s tenkým puzdrom</a:t>
            </a:r>
          </a:p>
          <a:p>
            <a:r>
              <a:rPr lang="sk-SK" dirty="0" smtClean="0"/>
              <a:t>alebo tiež relatívne dobre ohraničený s nepravidelnými okrajmi a s fokálnou extenziou do priľahlého tukového väziva </a:t>
            </a:r>
          </a:p>
          <a:p>
            <a:r>
              <a:rPr lang="sk-SK" dirty="0" smtClean="0"/>
              <a:t>bez nekróz, bez prekrvácania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MAKRO (MYOEPITELIÓM)</a:t>
            </a:r>
            <a:br>
              <a:rPr lang="sk-SK" b="1" dirty="0" smtClean="0">
                <a:solidFill>
                  <a:srgbClr val="FF0000"/>
                </a:solidFill>
              </a:rPr>
            </a:br>
            <a:endParaRPr lang="sk-SK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19609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5643578"/>
            <a:ext cx="8472518" cy="100013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Benign </a:t>
            </a:r>
            <a:r>
              <a:rPr lang="en-US" dirty="0" err="1" smtClean="0"/>
              <a:t>myoepithelioma</a:t>
            </a:r>
            <a:r>
              <a:rPr lang="en-US" dirty="0" smtClean="0"/>
              <a:t> of the breast: Origin and development</a:t>
            </a:r>
          </a:p>
          <a:p>
            <a:pPr>
              <a:buNone/>
            </a:pPr>
            <a:r>
              <a:rPr lang="sk-SK" dirty="0" smtClean="0"/>
              <a:t>Hajime Hikino, Saburo Nagaoka, Hiroshi Miura and Masafumi Kurosumi.  </a:t>
            </a:r>
            <a:r>
              <a:rPr lang="en-US" i="1" dirty="0" smtClean="0"/>
              <a:t>Pathology International 2009; 59: 422–426</a:t>
            </a:r>
            <a:endParaRPr lang="sk-SK" dirty="0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000108"/>
            <a:ext cx="557216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MAKROFOTO (MYOEPITELIÓM)</a:t>
            </a:r>
            <a:br>
              <a:rPr lang="sk-SK" b="1" dirty="0" smtClean="0">
                <a:solidFill>
                  <a:srgbClr val="FF0000"/>
                </a:solidFill>
              </a:rPr>
            </a:br>
            <a:endParaRPr lang="sk-SK" dirty="0"/>
          </a:p>
        </p:txBody>
      </p:sp>
    </p:spTree>
  </p:cSld>
  <p:clrMapOvr>
    <a:masterClrMapping/>
  </p:clrMapOvr>
  <p:transition advTm="727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285860"/>
            <a:ext cx="8715404" cy="5043510"/>
          </a:xfrm>
        </p:spPr>
        <p:txBody>
          <a:bodyPr>
            <a:normAutofit lnSpcReduction="10000"/>
          </a:bodyPr>
          <a:lstStyle/>
          <a:p>
            <a:r>
              <a:rPr lang="sk-SK" dirty="0" smtClean="0"/>
              <a:t>popreplietané zväzky monomorfných blandných </a:t>
            </a:r>
            <a:r>
              <a:rPr lang="sk-SK" b="1" dirty="0" smtClean="0"/>
              <a:t>vretenovitých buniek</a:t>
            </a:r>
            <a:r>
              <a:rPr lang="sk-SK" dirty="0" smtClean="0"/>
              <a:t>, niekedy storiformného charakteru</a:t>
            </a:r>
          </a:p>
          <a:p>
            <a:r>
              <a:rPr lang="sk-SK" dirty="0" smtClean="0"/>
              <a:t>vretenovité bunky môžu mať črty hladkých svalových buniek – </a:t>
            </a:r>
            <a:r>
              <a:rPr lang="sk-SK" b="1" dirty="0" smtClean="0"/>
              <a:t>MYOIDNÉ BUNKY</a:t>
            </a:r>
            <a:r>
              <a:rPr lang="sk-SK" dirty="0" smtClean="0"/>
              <a:t> s jadrom často vzhľadu cigary a eozinofilnou cytoplazmou, cytoplazma však môže byť aj svetlá</a:t>
            </a:r>
          </a:p>
          <a:p>
            <a:r>
              <a:rPr lang="sk-SK" dirty="0" smtClean="0"/>
              <a:t>sú silno SMA a VIM +, ER a PR -</a:t>
            </a:r>
          </a:p>
          <a:p>
            <a:r>
              <a:rPr lang="sk-SK" dirty="0" smtClean="0"/>
              <a:t>na periférii môže mať infiltratívny charakter</a:t>
            </a:r>
          </a:p>
          <a:p>
            <a:r>
              <a:rPr lang="sk-SK" dirty="0" smtClean="0"/>
              <a:t>v centre ale aj na periférií môže byť stróma hyalinizovaná alebo myxoidná </a:t>
            </a:r>
          </a:p>
          <a:p>
            <a:endParaRPr lang="sk-S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MIKRO (MYOEPITELIÓM)</a:t>
            </a:r>
            <a:br>
              <a:rPr lang="sk-SK" b="1" dirty="0" smtClean="0">
                <a:solidFill>
                  <a:srgbClr val="FF0000"/>
                </a:solidFill>
              </a:rPr>
            </a:br>
            <a:endParaRPr lang="sk-SK" dirty="0"/>
          </a:p>
        </p:txBody>
      </p:sp>
    </p:spTree>
  </p:cSld>
  <p:clrMapOvr>
    <a:masterClrMapping/>
  </p:clrMapOvr>
  <p:transition advTm="28392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miestami môžu byť v lézii roztrúsené benígne žľazky resp. dukty (nejde však o duktálnu differenciáciu)</a:t>
            </a:r>
          </a:p>
          <a:p>
            <a:r>
              <a:rPr lang="sk-SK" dirty="0" smtClean="0"/>
              <a:t>MIT.AKT. nízka (1-2 mit./ na 10HPF)/0</a:t>
            </a:r>
          </a:p>
          <a:p>
            <a:r>
              <a:rPr lang="sk-SK" dirty="0" smtClean="0"/>
              <a:t>Ki-67 s nízkym proliferačným indexom</a:t>
            </a:r>
          </a:p>
          <a:p>
            <a:r>
              <a:rPr lang="sk-SK" dirty="0" smtClean="0"/>
              <a:t>mierne bunkové a nukleárne atypie</a:t>
            </a:r>
          </a:p>
          <a:p>
            <a:r>
              <a:rPr lang="sk-SK" dirty="0" smtClean="0"/>
              <a:t>bez nekróz, bez hemorágie</a:t>
            </a:r>
            <a:endParaRPr lang="sk-S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MIKRO (MYOEPITELIÓM)2</a:t>
            </a:r>
            <a:br>
              <a:rPr lang="sk-SK" b="1" dirty="0" smtClean="0">
                <a:solidFill>
                  <a:srgbClr val="FF0000"/>
                </a:solidFill>
              </a:rPr>
            </a:br>
            <a:endParaRPr lang="sk-SK" dirty="0"/>
          </a:p>
        </p:txBody>
      </p:sp>
    </p:spTree>
  </p:cSld>
  <p:clrMapOvr>
    <a:masterClrMapping/>
  </p:clrMapOvr>
  <p:transition advTm="24493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46"/>
            <a:ext cx="8686800" cy="5357850"/>
          </a:xfrm>
        </p:spPr>
        <p:txBody>
          <a:bodyPr>
            <a:normAutofit/>
          </a:bodyPr>
          <a:lstStyle/>
          <a:p>
            <a:r>
              <a:rPr lang="sk-SK" dirty="0" smtClean="0"/>
              <a:t>menej pozornosti sa dostalo myoepiteliómu s EPITELOIDNÝM FENOTYPOM</a:t>
            </a:r>
          </a:p>
          <a:p>
            <a:r>
              <a:rPr lang="sk-SK" dirty="0" smtClean="0"/>
              <a:t>tieto lézie majú typicky alveolárny alebo nodulárny charakter rastu a pripomínajú svetlobunkové ME-ové TU slinnej žľazy</a:t>
            </a:r>
          </a:p>
          <a:p>
            <a:r>
              <a:rPr lang="sk-SK" dirty="0" smtClean="0"/>
              <a:t>tieto zriedkavé tumory nie sú zvyčajne rozpoznané a väčšina z nich je klasifikovaná nesprávne ako clear cell Ca alebo adenoidne-cystický Ca</a:t>
            </a:r>
          </a:p>
          <a:p>
            <a:r>
              <a:rPr lang="sk-SK" dirty="0" smtClean="0"/>
              <a:t>ME bunky majú polygonálny vzhľad so svetlou cytoplazmou</a:t>
            </a:r>
          </a:p>
          <a:p>
            <a:r>
              <a:rPr lang="sk-SK" dirty="0" smtClean="0"/>
              <a:t>hranice medzi bunkami sú často nezretelné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MIKRO (MYOEPITELIÓM)</a:t>
            </a:r>
            <a:br>
              <a:rPr lang="sk-SK" b="1" dirty="0" smtClean="0">
                <a:solidFill>
                  <a:srgbClr val="FF0000"/>
                </a:solidFill>
              </a:rPr>
            </a:br>
            <a:endParaRPr lang="sk-SK" dirty="0"/>
          </a:p>
        </p:txBody>
      </p:sp>
    </p:spTree>
  </p:cSld>
  <p:clrMapOvr>
    <a:masterClrMapping/>
  </p:clrMapOvr>
  <p:transition advTm="26583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7364"/>
            <a:ext cx="8686800" cy="4786346"/>
          </a:xfrm>
        </p:spPr>
        <p:txBody>
          <a:bodyPr>
            <a:normAutofit/>
          </a:bodyPr>
          <a:lstStyle/>
          <a:p>
            <a:r>
              <a:rPr lang="sk-SK" dirty="0" smtClean="0"/>
              <a:t>môže </a:t>
            </a:r>
            <a:r>
              <a:rPr lang="sk-SK" dirty="0" smtClean="0"/>
              <a:t>recidívovať</a:t>
            </a:r>
          </a:p>
          <a:p>
            <a:endParaRPr lang="sk-SK" dirty="0" smtClean="0"/>
          </a:p>
          <a:p>
            <a:pPr>
              <a:buNone/>
            </a:pPr>
            <a:endParaRPr lang="sk-SK" dirty="0" smtClean="0"/>
          </a:p>
          <a:p>
            <a:r>
              <a:rPr lang="sk-SK" dirty="0" smtClean="0"/>
              <a:t>napriek </a:t>
            </a:r>
            <a:r>
              <a:rPr lang="sk-SK" dirty="0" smtClean="0"/>
              <a:t>zvyčajnému benignému správaniu sa myoepiteliómu sú publikované kazuistiky s metastatický sa správajúcim myoepiteliómom</a:t>
            </a:r>
          </a:p>
          <a:p>
            <a:endParaRPr lang="sk-SK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SPRÁVANIE (MYOEPITELIÓM):</a:t>
            </a:r>
            <a:br>
              <a:rPr lang="sk-SK" b="1" dirty="0" smtClean="0">
                <a:solidFill>
                  <a:srgbClr val="FF0000"/>
                </a:solidFill>
              </a:rPr>
            </a:br>
            <a:endParaRPr lang="sk-SK" dirty="0"/>
          </a:p>
        </p:txBody>
      </p:sp>
    </p:spTree>
  </p:cSld>
  <p:clrMapOvr>
    <a:masterClrMapping/>
  </p:clrMapOvr>
  <p:transition advTm="2174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20x10 nový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714356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HE 200x</a:t>
            </a:r>
            <a:endParaRPr lang="sk-SK" sz="3200" b="1" dirty="0"/>
          </a:p>
        </p:txBody>
      </p:sp>
    </p:spTree>
  </p:cSld>
  <p:clrMapOvr>
    <a:masterClrMapping/>
  </p:clrMapOvr>
  <p:transition advTm="30747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642974" y="-1643098"/>
            <a:ext cx="10501313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500694" y="4286256"/>
            <a:ext cx="3286148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6" name="TextBox 5"/>
          <p:cNvSpPr txBox="1"/>
          <p:nvPr/>
        </p:nvSpPr>
        <p:spPr>
          <a:xfrm>
            <a:off x="571472" y="4643446"/>
            <a:ext cx="6715172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rmAutofit fontScale="92500" lnSpcReduction="20000"/>
          </a:bodyPr>
          <a:lstStyle/>
          <a:p>
            <a:r>
              <a:rPr lang="sk-SK" sz="3000" dirty="0" smtClean="0"/>
              <a:t>prípady metastázujúceho myoepiteliómu sú extrémne zriedkavé – menej ako 50 lézií v anglickej literatúre</a:t>
            </a:r>
          </a:p>
          <a:p>
            <a:r>
              <a:rPr lang="sk-SK" sz="3000" dirty="0" smtClean="0"/>
              <a:t>1x metastázujúci myoepitelióm z prsníka bol popísaný v roku 1986 a do uvedenia tohto článku vrátane s ním ich bolo spolu popísaných 5</a:t>
            </a:r>
          </a:p>
          <a:p>
            <a:r>
              <a:rPr lang="sk-SK" sz="3000" dirty="0" smtClean="0"/>
              <a:t>neexistuje publikácia dokumentujúca odpoveď na liečbu metastazujúceho myoepiteliómu</a:t>
            </a:r>
          </a:p>
          <a:p>
            <a:r>
              <a:rPr lang="sk-SK" sz="3000" dirty="0" smtClean="0"/>
              <a:t>všetky prsníkové myoepiteliómy by mali byť </a:t>
            </a:r>
            <a:r>
              <a:rPr lang="sk-SK" sz="3000" dirty="0" smtClean="0"/>
              <a:t>menežované </a:t>
            </a:r>
            <a:r>
              <a:rPr lang="sk-SK" sz="3000" dirty="0" smtClean="0"/>
              <a:t>ako potencionálne malígne tumory</a:t>
            </a:r>
          </a:p>
          <a:p>
            <a:endParaRPr lang="sk-S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SPRÁVANIE (MYOEPITELIÓM) 2</a:t>
            </a:r>
            <a:br>
              <a:rPr lang="sk-SK" b="1" dirty="0" smtClean="0">
                <a:solidFill>
                  <a:srgbClr val="FF0000"/>
                </a:solidFill>
              </a:rPr>
            </a:br>
            <a:endParaRPr lang="sk-SK" dirty="0"/>
          </a:p>
        </p:txBody>
      </p:sp>
    </p:spTree>
  </p:cSld>
  <p:clrMapOvr>
    <a:masterClrMapping/>
  </p:clrMapOvr>
  <p:transition advTm="45693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AME (hlavne vretenobunkový variant)</a:t>
            </a:r>
          </a:p>
          <a:p>
            <a:r>
              <a:rPr lang="sk-SK" dirty="0" smtClean="0"/>
              <a:t>Myoepitelový karcinóm  (MEC)</a:t>
            </a:r>
          </a:p>
          <a:p>
            <a:r>
              <a:rPr lang="sk-SK" dirty="0" smtClean="0"/>
              <a:t>Fibromatóza</a:t>
            </a:r>
          </a:p>
          <a:p>
            <a:r>
              <a:rPr lang="sk-SK" dirty="0" smtClean="0"/>
              <a:t>Myofibroblastóm</a:t>
            </a:r>
          </a:p>
          <a:p>
            <a:r>
              <a:rPr lang="sk-SK" dirty="0" smtClean="0"/>
              <a:t>Sarkómy (angiosarkóm, leiomyosarkóm, MFH, ...)</a:t>
            </a:r>
          </a:p>
          <a:p>
            <a:r>
              <a:rPr lang="sk-SK" dirty="0" smtClean="0"/>
              <a:t>metaplastický karcinóm</a:t>
            </a:r>
          </a:p>
          <a:p>
            <a:r>
              <a:rPr lang="sk-SK" dirty="0" smtClean="0"/>
              <a:t>pleomorfný adenóm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b="1" dirty="0" smtClean="0">
                <a:solidFill>
                  <a:srgbClr val="FF0000"/>
                </a:solidFill>
              </a:rPr>
              <a:t>Dif.Dg. (MYOEPITELIÓM)</a:t>
            </a:r>
            <a:endParaRPr lang="sk-SK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16552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dôležité je poznať jednotku ME s cielom odlíšenia od malígneho novotvaru prsníka</a:t>
            </a:r>
          </a:p>
          <a:p>
            <a:r>
              <a:rPr lang="sk-SK" dirty="0" smtClean="0"/>
              <a:t>myoepitelióm menežovať ako potencionálne malígny tumor </a:t>
            </a:r>
          </a:p>
          <a:p>
            <a:r>
              <a:rPr lang="sk-SK" dirty="0" smtClean="0"/>
              <a:t>bude potrebné študovať ďalšie prípady na objasnenie skutočného charakteru myoepiteliómu aj vo vzťahu k jeho klinickému správaniu</a:t>
            </a:r>
            <a:br>
              <a:rPr lang="sk-SK" dirty="0" smtClean="0"/>
            </a:br>
            <a:endParaRPr lang="sk-SK" dirty="0" smtClean="0"/>
          </a:p>
          <a:p>
            <a:endParaRPr lang="sk-S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000" b="1" dirty="0" smtClean="0">
                <a:solidFill>
                  <a:srgbClr val="FF0000"/>
                </a:solidFill>
              </a:rPr>
              <a:t>NA ZÁVER</a:t>
            </a:r>
            <a:endParaRPr lang="sk-SK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35272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eti\Documents\Fotky z Hamburgu\2010-07-15 Serengeti Park Safari\2010-07-15_13-20-02_P10303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0"/>
            <a:ext cx="6143668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00760" y="642918"/>
            <a:ext cx="3143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solidFill>
                  <a:srgbClr val="FF0000"/>
                </a:solidFill>
              </a:rPr>
              <a:t>ĎAKUJEM</a:t>
            </a:r>
            <a:endParaRPr lang="sk-SK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240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20x10nový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714356"/>
            <a:ext cx="2357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HE 200x</a:t>
            </a:r>
            <a:endParaRPr lang="sk-SK" sz="3200" b="1" dirty="0"/>
          </a:p>
        </p:txBody>
      </p:sp>
    </p:spTree>
  </p:cSld>
  <p:clrMapOvr>
    <a:masterClrMapping/>
  </p:clrMapOvr>
  <p:transition advTm="3307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20x10 epiteloidné bb. nové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472" y="642918"/>
            <a:ext cx="200026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cs typeface="Times New Roman" pitchFamily="18" charset="0"/>
              </a:rPr>
              <a:t>HE 200x</a:t>
            </a:r>
            <a:endParaRPr lang="sk-SK" sz="3200" b="1" dirty="0">
              <a:cs typeface="Times New Roman" pitchFamily="18" charset="0"/>
            </a:endParaRPr>
          </a:p>
        </p:txBody>
      </p:sp>
    </p:spTree>
  </p:cSld>
  <p:clrMapOvr>
    <a:masterClrMapping/>
  </p:clrMapOvr>
  <p:transition advTm="1137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40x10nový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1538" y="428604"/>
            <a:ext cx="24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HE 400x</a:t>
            </a:r>
            <a:endParaRPr lang="sk-SK" sz="3200" b="1" dirty="0"/>
          </a:p>
        </p:txBody>
      </p:sp>
    </p:spTree>
  </p:cSld>
  <p:clrMapOvr>
    <a:masterClrMapping/>
  </p:clrMapOvr>
  <p:transition advTm="9064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20x10 vretenobunkový-myoidný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2614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910" y="857232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HE 200x</a:t>
            </a:r>
            <a:endParaRPr lang="sk-SK" sz="3200" b="1" dirty="0"/>
          </a:p>
        </p:txBody>
      </p:sp>
    </p:spTree>
  </p:cSld>
  <p:clrMapOvr>
    <a:masterClrMapping/>
  </p:clrMapOvr>
  <p:transition advTm="11653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40x10 cigarovité bb.nové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928670"/>
            <a:ext cx="2000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HE 400x</a:t>
            </a:r>
            <a:endParaRPr lang="sk-SK" sz="3200" b="1" dirty="0"/>
          </a:p>
        </p:txBody>
      </p:sp>
    </p:spTree>
  </p:cSld>
  <p:clrMapOvr>
    <a:masterClrMapping/>
  </p:clrMapOvr>
  <p:transition advTm="9251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2070</TotalTime>
  <Words>899</Words>
  <Application>Microsoft Office PowerPoint</Application>
  <PresentationFormat>On-screen Show (4:3)</PresentationFormat>
  <Paragraphs>124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Concourse</vt:lpstr>
      <vt:lpstr>SEMINÁRNY PRÍPAD SD-IAP 389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?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?</vt:lpstr>
      <vt:lpstr>MYOEPITELIÓM PRSNÍKA</vt:lpstr>
      <vt:lpstr>MYOEPITELIÓM   PRSNÍKA</vt:lpstr>
      <vt:lpstr>MYOEPITELIÓM   PRSNÍKA</vt:lpstr>
      <vt:lpstr>Slide 27</vt:lpstr>
      <vt:lpstr>MYOEPITELIOVÉ BUNKY </vt:lpstr>
      <vt:lpstr>MYOEPITELIOVÉ BUNKY</vt:lpstr>
      <vt:lpstr>Imunohistochemické myoepitelové markery</vt:lpstr>
      <vt:lpstr>V NAŠEJ LÉZII</vt:lpstr>
      <vt:lpstr>KLINIKA (MYOEPTELIÓM) </vt:lpstr>
      <vt:lpstr>MAMMOGRAM</vt:lpstr>
      <vt:lpstr>MAKRO (MYOEPITELIÓM) </vt:lpstr>
      <vt:lpstr>MAKROFOTO (MYOEPITELIÓM) </vt:lpstr>
      <vt:lpstr>MIKRO (MYOEPITELIÓM) </vt:lpstr>
      <vt:lpstr>MIKRO (MYOEPITELIÓM)2 </vt:lpstr>
      <vt:lpstr>MIKRO (MYOEPITELIÓM) </vt:lpstr>
      <vt:lpstr>SPRÁVANIE (MYOEPITELIÓM): </vt:lpstr>
      <vt:lpstr>Slide 40</vt:lpstr>
      <vt:lpstr>SPRÁVANIE (MYOEPITELIÓM) 2 </vt:lpstr>
      <vt:lpstr>Dif.Dg. (MYOEPITELIÓM)</vt:lpstr>
      <vt:lpstr>NA ZÁVER</vt:lpstr>
      <vt:lpstr>Slide 44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SEMINÁRNY PRÍPAD SD-IAP 389</dc:title>
  <dc:creator>peti</dc:creator>
  <cp:lastModifiedBy>peti</cp:lastModifiedBy>
  <cp:revision>133</cp:revision>
  <dcterms:created xsi:type="dcterms:W3CDTF">2010-09-20T12:26:49Z</dcterms:created>
  <dcterms:modified xsi:type="dcterms:W3CDTF">2010-09-23T08:59:39Z</dcterms:modified>
</cp:coreProperties>
</file>