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F499-7783-4C38-AEA0-A99B60374381}" type="datetimeFigureOut">
              <a:rPr lang="sk-SK" smtClean="0"/>
              <a:pPr/>
              <a:t>7.6.2012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6176-CDA1-4EB5-B50F-5534755F37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 SD-IAP č. 446</a:t>
            </a:r>
            <a:endParaRPr lang="sk-SK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MUDr. Ján Koreň, PhD.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BB BIOCYT, Diagnostické centrum s.r.o., Banská Bystrica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 err="1" smtClean="0"/>
              <a:t>Alfa-aktin</a:t>
            </a:r>
            <a:r>
              <a:rPr lang="sk-SK" i="1" dirty="0" smtClean="0"/>
              <a:t> vľavo, S-100 proteín vpravo</a:t>
            </a:r>
            <a:endParaRPr lang="sk-SK" i="1" dirty="0"/>
          </a:p>
        </p:txBody>
      </p:sp>
      <p:pic>
        <p:nvPicPr>
          <p:cNvPr id="4098" name="Picture 2" descr="E:\Plucny nador 31.5.2012\Plucny nador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E:\Plucny nador 31.5.2012\Plucny nador 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Ki-67 </a:t>
            </a:r>
            <a:endParaRPr lang="sk-SK" i="1" dirty="0"/>
          </a:p>
        </p:txBody>
      </p:sp>
      <p:pic>
        <p:nvPicPr>
          <p:cNvPr id="5122" name="Picture 2" descr="E:\Plucny nador 31.5.2012\Plucny nador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Molekulovo-genetické vyšetrenia: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Nerobené 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pacienta: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Novorodenec niekoľko hodín po operácii zomrel s príznakmi </a:t>
            </a:r>
            <a:r>
              <a:rPr lang="sk-SK" sz="2400" dirty="0" err="1" smtClean="0"/>
              <a:t>kardio-respiračnej</a:t>
            </a:r>
            <a:r>
              <a:rPr lang="sk-SK" sz="2400" dirty="0" smtClean="0"/>
              <a:t> </a:t>
            </a:r>
            <a:r>
              <a:rPr lang="sk-SK" sz="2400" dirty="0" err="1" smtClean="0"/>
              <a:t>insuficiencie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Pitva </a:t>
            </a:r>
            <a:r>
              <a:rPr lang="sk-SK" sz="2400" dirty="0" smtClean="0"/>
              <a:t>prevedená </a:t>
            </a:r>
            <a:r>
              <a:rPr lang="sk-SK" sz="2400" dirty="0" smtClean="0"/>
              <a:t>na Úrade pre dohľad nad </a:t>
            </a:r>
            <a:r>
              <a:rPr lang="sk-SK" sz="2400" dirty="0" smtClean="0"/>
              <a:t>zdravotnou </a:t>
            </a:r>
            <a:r>
              <a:rPr lang="sk-SK" sz="2400" dirty="0" smtClean="0"/>
              <a:t>starostlivosťou </a:t>
            </a:r>
            <a:r>
              <a:rPr lang="sk-SK" sz="2400" dirty="0" err="1" smtClean="0"/>
              <a:t>FNsP</a:t>
            </a:r>
            <a:r>
              <a:rPr lang="sk-SK" sz="2400" dirty="0" smtClean="0"/>
              <a:t> </a:t>
            </a:r>
            <a:r>
              <a:rPr lang="sk-SK" sz="2400" dirty="0" err="1" smtClean="0"/>
              <a:t>Bratislava-Petržalka</a:t>
            </a:r>
            <a:r>
              <a:rPr lang="sk-SK" sz="2400" dirty="0" smtClean="0"/>
              <a:t> –</a:t>
            </a:r>
          </a:p>
          <a:p>
            <a:r>
              <a:rPr lang="sk-SK" sz="2400" b="1" dirty="0" smtClean="0"/>
              <a:t>Primár MUDr. Peter Martanovič</a:t>
            </a:r>
          </a:p>
          <a:p>
            <a:r>
              <a:rPr lang="sk-SK" sz="2400" dirty="0" smtClean="0"/>
              <a:t>Príčina smrti: </a:t>
            </a:r>
            <a:r>
              <a:rPr lang="sk-SK" sz="2400" dirty="0" err="1" smtClean="0"/>
              <a:t>Kardio-respiračné</a:t>
            </a:r>
            <a:r>
              <a:rPr lang="sk-SK" sz="2400" dirty="0" smtClean="0"/>
              <a:t> zlyhanie</a:t>
            </a:r>
          </a:p>
          <a:p>
            <a:r>
              <a:rPr lang="sk-SK" sz="2400" dirty="0" smtClean="0"/>
              <a:t>Pitvou sa nezistil v organizme žiadny ďalší tumor. </a:t>
            </a:r>
            <a:endParaRPr lang="sk-SK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8800" dirty="0" smtClean="0">
                <a:solidFill>
                  <a:srgbClr val="FF0000"/>
                </a:solidFill>
              </a:rPr>
              <a:t>??????????????</a:t>
            </a:r>
            <a:endParaRPr lang="sk-SK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rgbClr val="00B0F0"/>
                </a:solidFill>
              </a:rPr>
              <a:t>Diagnostický záver:</a:t>
            </a:r>
            <a:endParaRPr lang="sk-SK" i="1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Kongenitálny</a:t>
            </a: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peribronchiálny</a:t>
            </a: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myofibroblastický</a:t>
            </a: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tumor ľavých pľúc. </a:t>
            </a:r>
            <a:endParaRPr lang="sk-SK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Diskusia: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err="1" smtClean="0"/>
              <a:t>Kongenitálny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peribronchiálny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myofibroblastický</a:t>
            </a:r>
            <a:r>
              <a:rPr lang="sk-SK" sz="2000" b="1" dirty="0" smtClean="0"/>
              <a:t> tumor (KPMT) </a:t>
            </a:r>
            <a:r>
              <a:rPr lang="sk-SK" sz="2000" dirty="0" smtClean="0"/>
              <a:t>prvýkrát popísali </a:t>
            </a:r>
            <a:r>
              <a:rPr lang="sk-SK" sz="2000" dirty="0" err="1" smtClean="0"/>
              <a:t>McGinnis</a:t>
            </a:r>
            <a:r>
              <a:rPr lang="sk-SK" sz="2000" dirty="0" smtClean="0"/>
              <a:t> a spol. </a:t>
            </a:r>
            <a:r>
              <a:rPr lang="sk-SK" sz="2000" dirty="0" smtClean="0"/>
              <a:t>(1993</a:t>
            </a:r>
            <a:r>
              <a:rPr lang="sk-SK" sz="2000" dirty="0" smtClean="0"/>
              <a:t>) – </a:t>
            </a:r>
            <a:r>
              <a:rPr lang="sk-SK" sz="2000" dirty="0" smtClean="0"/>
              <a:t>pľúcny </a:t>
            </a:r>
            <a:r>
              <a:rPr lang="sk-SK" sz="2000" dirty="0" smtClean="0"/>
              <a:t>tumor v novonarodeného chlapca v 33. týždni gravidity s </a:t>
            </a:r>
            <a:r>
              <a:rPr lang="sk-SK" sz="2000" dirty="0" err="1" smtClean="0"/>
              <a:t>fetálnym</a:t>
            </a:r>
            <a:r>
              <a:rPr lang="sk-SK" sz="2000" dirty="0" smtClean="0"/>
              <a:t> </a:t>
            </a:r>
            <a:r>
              <a:rPr lang="sk-SK" sz="2000" dirty="0" err="1" smtClean="0"/>
              <a:t>hydropsom</a:t>
            </a:r>
            <a:r>
              <a:rPr lang="sk-SK" sz="2000" dirty="0" smtClean="0"/>
              <a:t>. </a:t>
            </a:r>
          </a:p>
          <a:p>
            <a:r>
              <a:rPr lang="sk-SK" sz="2000" dirty="0" smtClean="0"/>
              <a:t>Predchádzajúce názvy: </a:t>
            </a:r>
            <a:r>
              <a:rPr lang="sk-SK" sz="2000" dirty="0" err="1" smtClean="0"/>
              <a:t>Kongenitálny</a:t>
            </a:r>
            <a:r>
              <a:rPr lang="sk-SK" sz="2000" dirty="0" smtClean="0"/>
              <a:t> </a:t>
            </a:r>
            <a:r>
              <a:rPr lang="sk-SK" sz="2000" dirty="0" err="1" smtClean="0"/>
              <a:t>leiomyosarkóm</a:t>
            </a:r>
            <a:r>
              <a:rPr lang="sk-SK" sz="2000" dirty="0" smtClean="0"/>
              <a:t>, primárny </a:t>
            </a:r>
            <a:r>
              <a:rPr lang="sk-SK" sz="2000" dirty="0" err="1" smtClean="0"/>
              <a:t>bronchopulmonálny</a:t>
            </a:r>
            <a:r>
              <a:rPr lang="sk-SK" sz="2000" dirty="0" smtClean="0"/>
              <a:t> </a:t>
            </a:r>
            <a:r>
              <a:rPr lang="sk-SK" sz="2000" dirty="0" err="1" smtClean="0"/>
              <a:t>leiomyosarkóm</a:t>
            </a:r>
            <a:r>
              <a:rPr lang="sk-SK" sz="2000" dirty="0" smtClean="0"/>
              <a:t>, primárny </a:t>
            </a:r>
            <a:r>
              <a:rPr lang="sk-SK" sz="2000" dirty="0" err="1" smtClean="0"/>
              <a:t>bronchopulmonálny</a:t>
            </a:r>
            <a:r>
              <a:rPr lang="sk-SK" sz="2000" dirty="0" smtClean="0"/>
              <a:t> </a:t>
            </a:r>
            <a:r>
              <a:rPr lang="sk-SK" sz="2000" dirty="0" err="1" smtClean="0"/>
              <a:t>fibrosarkóm</a:t>
            </a:r>
            <a:r>
              <a:rPr lang="sk-SK" sz="2000" dirty="0" smtClean="0"/>
              <a:t>, </a:t>
            </a:r>
            <a:r>
              <a:rPr lang="sk-SK" sz="2000" dirty="0" err="1" smtClean="0"/>
              <a:t>neonatálny</a:t>
            </a:r>
            <a:r>
              <a:rPr lang="sk-SK" sz="2000" dirty="0" smtClean="0"/>
              <a:t> pľúcny </a:t>
            </a:r>
            <a:r>
              <a:rPr lang="sk-SK" sz="2000" dirty="0" err="1" smtClean="0"/>
              <a:t>fibrosarkóm</a:t>
            </a:r>
            <a:r>
              <a:rPr lang="sk-SK" sz="2000" dirty="0" smtClean="0"/>
              <a:t>, masívna </a:t>
            </a:r>
            <a:r>
              <a:rPr lang="sk-SK" sz="2000" dirty="0" err="1" smtClean="0"/>
              <a:t>kongenitálna</a:t>
            </a:r>
            <a:r>
              <a:rPr lang="sk-SK" sz="2000" dirty="0" smtClean="0"/>
              <a:t> </a:t>
            </a:r>
            <a:r>
              <a:rPr lang="sk-SK" sz="2000" dirty="0" err="1" smtClean="0"/>
              <a:t>mezenchýmova</a:t>
            </a:r>
            <a:r>
              <a:rPr lang="sk-SK" sz="2000" dirty="0" smtClean="0"/>
              <a:t> pľúcna </a:t>
            </a:r>
            <a:r>
              <a:rPr lang="sk-SK" sz="2000" dirty="0" err="1" smtClean="0"/>
              <a:t>malformácia</a:t>
            </a:r>
            <a:r>
              <a:rPr lang="sk-SK" sz="2000" dirty="0" smtClean="0"/>
              <a:t>, </a:t>
            </a:r>
            <a:r>
              <a:rPr lang="sk-SK" sz="2000" dirty="0" err="1" smtClean="0"/>
              <a:t>pulmonálny</a:t>
            </a:r>
            <a:r>
              <a:rPr lang="sk-SK" sz="2000" dirty="0" smtClean="0"/>
              <a:t> </a:t>
            </a:r>
            <a:r>
              <a:rPr lang="sk-SK" sz="2000" dirty="0" err="1" smtClean="0"/>
              <a:t>blastóm</a:t>
            </a:r>
            <a:r>
              <a:rPr lang="sk-SK" sz="2000" dirty="0" smtClean="0"/>
              <a:t>, </a:t>
            </a:r>
            <a:r>
              <a:rPr lang="sk-SK" sz="2000" dirty="0" err="1" smtClean="0"/>
              <a:t>kartilaginózny</a:t>
            </a:r>
            <a:r>
              <a:rPr lang="sk-SK" sz="2000" dirty="0" smtClean="0"/>
              <a:t> variant </a:t>
            </a:r>
            <a:r>
              <a:rPr lang="sk-SK" sz="2000" dirty="0" err="1" smtClean="0"/>
              <a:t>kongenitálnej</a:t>
            </a:r>
            <a:r>
              <a:rPr lang="sk-SK" sz="2000" dirty="0" smtClean="0"/>
              <a:t> </a:t>
            </a:r>
            <a:r>
              <a:rPr lang="sk-SK" sz="2000" dirty="0" err="1" smtClean="0"/>
              <a:t>adenomatoidnej</a:t>
            </a:r>
            <a:r>
              <a:rPr lang="sk-SK" sz="2000" dirty="0" smtClean="0"/>
              <a:t> </a:t>
            </a:r>
            <a:r>
              <a:rPr lang="sk-SK" sz="2000" dirty="0" err="1" smtClean="0"/>
              <a:t>malformácie</a:t>
            </a:r>
            <a:r>
              <a:rPr lang="sk-SK" sz="2000" dirty="0" smtClean="0"/>
              <a:t> pľúc.</a:t>
            </a:r>
          </a:p>
          <a:p>
            <a:endParaRPr lang="sk-SK" sz="2000" dirty="0"/>
          </a:p>
          <a:p>
            <a:r>
              <a:rPr lang="sk-SK" sz="2000" dirty="0" err="1" smtClean="0"/>
              <a:t>Alobeid</a:t>
            </a:r>
            <a:r>
              <a:rPr lang="sk-SK" sz="2000" dirty="0" smtClean="0"/>
              <a:t> </a:t>
            </a:r>
            <a:r>
              <a:rPr lang="sk-SK" sz="2000" dirty="0" smtClean="0"/>
              <a:t>a spol. (1997) – </a:t>
            </a:r>
            <a:r>
              <a:rPr lang="sk-SK" sz="2000" b="1" dirty="0" err="1" smtClean="0"/>
              <a:t>Kongenitálny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pulmonárny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myofibroblastický</a:t>
            </a:r>
            <a:r>
              <a:rPr lang="sk-SK" sz="2000" b="1" dirty="0" smtClean="0"/>
              <a:t> tumor</a:t>
            </a:r>
            <a:r>
              <a:rPr lang="sk-SK" sz="2000" dirty="0" smtClean="0"/>
              <a:t> – novonarodené dievča – nápadne celulárne ložiská, s vysokou </a:t>
            </a:r>
            <a:r>
              <a:rPr lang="sk-SK" sz="2000" dirty="0" err="1" smtClean="0"/>
              <a:t>mitotickou</a:t>
            </a:r>
            <a:r>
              <a:rPr lang="sk-SK" sz="2000" dirty="0" smtClean="0"/>
              <a:t> aktivitou.</a:t>
            </a:r>
            <a:endParaRPr lang="sk-SK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KPMT postihuje novorodencov, narodených v 28.-40. týždni gravidity, hlavne chlapcov. </a:t>
            </a:r>
          </a:p>
          <a:p>
            <a:r>
              <a:rPr lang="sk-SK" sz="2000" dirty="0" smtClean="0"/>
              <a:t>U pacientov sa </a:t>
            </a:r>
            <a:r>
              <a:rPr lang="sk-SK" sz="2000" dirty="0" smtClean="0"/>
              <a:t>niekedy popisuje </a:t>
            </a:r>
            <a:r>
              <a:rPr lang="sk-SK" sz="2000" dirty="0" err="1" smtClean="0"/>
              <a:t>fetálny</a:t>
            </a:r>
            <a:r>
              <a:rPr lang="sk-SK" sz="2000" dirty="0" smtClean="0"/>
              <a:t> </a:t>
            </a:r>
            <a:r>
              <a:rPr lang="sk-SK" sz="2000" dirty="0" err="1" smtClean="0"/>
              <a:t>hydrops</a:t>
            </a:r>
            <a:r>
              <a:rPr lang="sk-SK" sz="2000" dirty="0" smtClean="0"/>
              <a:t>, </a:t>
            </a:r>
            <a:r>
              <a:rPr lang="sk-SK" sz="2000" dirty="0" err="1" smtClean="0"/>
              <a:t>polyhydramnióza</a:t>
            </a:r>
            <a:r>
              <a:rPr lang="sk-SK" sz="2000" dirty="0" smtClean="0"/>
              <a:t> a </a:t>
            </a:r>
            <a:r>
              <a:rPr lang="sk-SK" sz="2000" dirty="0" err="1" smtClean="0"/>
              <a:t>pleurálny</a:t>
            </a:r>
            <a:r>
              <a:rPr lang="sk-SK" sz="2000" dirty="0" smtClean="0"/>
              <a:t> výpotok. </a:t>
            </a:r>
          </a:p>
          <a:p>
            <a:r>
              <a:rPr lang="sk-SK" sz="2000" dirty="0" smtClean="0"/>
              <a:t>Klinicky sa správa benígne – boli popísané prípady s úmrtiami pri operácii alebo tesne po operácii.</a:t>
            </a:r>
          </a:p>
          <a:p>
            <a:r>
              <a:rPr lang="sk-SK" sz="2000" dirty="0" err="1" smtClean="0"/>
              <a:t>Histogenéza</a:t>
            </a:r>
            <a:r>
              <a:rPr lang="sk-SK" sz="2000" dirty="0" smtClean="0"/>
              <a:t>: Pôvod z </a:t>
            </a:r>
            <a:r>
              <a:rPr lang="sk-SK" sz="2000" dirty="0" err="1" smtClean="0"/>
              <a:t>pluripotentného</a:t>
            </a:r>
            <a:r>
              <a:rPr lang="sk-SK" sz="2000" dirty="0" smtClean="0"/>
              <a:t> mezenchýmu z okolia </a:t>
            </a:r>
            <a:r>
              <a:rPr lang="sk-SK" sz="2000" dirty="0" smtClean="0"/>
              <a:t>primárnych </a:t>
            </a:r>
            <a:r>
              <a:rPr lang="sk-SK" sz="2000" dirty="0" smtClean="0"/>
              <a:t>bronchiálnych vetiev – primitívne embryonálne </a:t>
            </a:r>
            <a:r>
              <a:rPr lang="sk-SK" sz="2000" dirty="0" err="1" smtClean="0"/>
              <a:t>fibroblasty</a:t>
            </a:r>
            <a:r>
              <a:rPr lang="sk-SK" sz="2000" dirty="0" smtClean="0"/>
              <a:t> v </a:t>
            </a:r>
            <a:r>
              <a:rPr lang="sk-SK" sz="2000" dirty="0" err="1" smtClean="0"/>
              <a:t>primordiálnych</a:t>
            </a:r>
            <a:r>
              <a:rPr lang="sk-SK" sz="2000" dirty="0" smtClean="0"/>
              <a:t> pľúcach – bronchiálna chrupavka a hladká svalovina: </a:t>
            </a:r>
          </a:p>
          <a:p>
            <a:r>
              <a:rPr lang="sk-SK" sz="2000" dirty="0" smtClean="0"/>
              <a:t>stena </a:t>
            </a:r>
            <a:r>
              <a:rPr lang="sk-SK" sz="2000" dirty="0" err="1" smtClean="0"/>
              <a:t>bronchu</a:t>
            </a:r>
            <a:r>
              <a:rPr lang="sk-SK" sz="2000" dirty="0" smtClean="0"/>
              <a:t>.  </a:t>
            </a:r>
          </a:p>
          <a:p>
            <a:r>
              <a:rPr lang="sk-SK" sz="2000" dirty="0" smtClean="0"/>
              <a:t>Absencia nejakého faktora, ovplyvňujúceho záverečnú diferenciáciu, alebo vplyv „zmätočného faktora“ na niektoré bunkové klony. </a:t>
            </a:r>
            <a:endParaRPr lang="sk-SK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Histologický nález: </a:t>
            </a:r>
            <a:r>
              <a:rPr lang="sk-SK" sz="2400" dirty="0" smtClean="0"/>
              <a:t>zhodný s našim prezentovaným prípadom. </a:t>
            </a:r>
          </a:p>
          <a:p>
            <a:endParaRPr lang="sk-SK" sz="2400" dirty="0"/>
          </a:p>
          <a:p>
            <a:r>
              <a:rPr lang="sk-SK" sz="2400" b="1" dirty="0" err="1" smtClean="0"/>
              <a:t>Imunohistochemický</a:t>
            </a:r>
            <a:r>
              <a:rPr lang="sk-SK" sz="2400" b="1" dirty="0" smtClean="0"/>
              <a:t> profil: </a:t>
            </a:r>
            <a:r>
              <a:rPr lang="sk-SK" sz="2400" dirty="0" err="1" smtClean="0"/>
              <a:t>vretenovitobunková</a:t>
            </a:r>
            <a:r>
              <a:rPr lang="sk-SK" sz="2400" dirty="0" smtClean="0"/>
              <a:t> nádorová populácia – </a:t>
            </a:r>
            <a:r>
              <a:rPr lang="sk-SK" sz="2400" dirty="0" err="1" smtClean="0"/>
              <a:t>vimentin</a:t>
            </a:r>
            <a:r>
              <a:rPr lang="sk-SK" sz="2400" dirty="0" smtClean="0"/>
              <a:t>+, ojedinele </a:t>
            </a:r>
            <a:r>
              <a:rPr lang="sk-SK" sz="2400" dirty="0" err="1" smtClean="0"/>
              <a:t>alfa-aktin</a:t>
            </a:r>
            <a:r>
              <a:rPr lang="sk-SK" sz="2400" dirty="0" smtClean="0"/>
              <a:t>+ a </a:t>
            </a:r>
            <a:r>
              <a:rPr lang="sk-SK" sz="2400" dirty="0" err="1" smtClean="0"/>
              <a:t>desmin</a:t>
            </a:r>
            <a:r>
              <a:rPr lang="sk-SK" sz="2400" dirty="0" smtClean="0"/>
              <a:t>+. </a:t>
            </a:r>
          </a:p>
          <a:p>
            <a:endParaRPr lang="sk-SK" sz="2400" dirty="0"/>
          </a:p>
          <a:p>
            <a:r>
              <a:rPr lang="sk-SK" sz="2400" b="1" dirty="0" smtClean="0"/>
              <a:t>Elektrónová </a:t>
            </a:r>
            <a:r>
              <a:rPr lang="sk-SK" sz="2400" b="1" dirty="0" err="1" smtClean="0"/>
              <a:t>mikroskopia</a:t>
            </a:r>
            <a:r>
              <a:rPr lang="sk-SK" sz="2400" b="1" dirty="0" smtClean="0"/>
              <a:t>: </a:t>
            </a:r>
            <a:r>
              <a:rPr lang="sk-SK" sz="2400" dirty="0" smtClean="0"/>
              <a:t>nádorové bunky obsahovali v cytoplazme </a:t>
            </a:r>
            <a:r>
              <a:rPr lang="sk-SK" sz="2400" dirty="0" err="1" smtClean="0"/>
              <a:t>aktínu</a:t>
            </a:r>
            <a:r>
              <a:rPr lang="sk-SK" sz="2400" dirty="0" smtClean="0"/>
              <a:t> podobné </a:t>
            </a:r>
            <a:r>
              <a:rPr lang="sk-SK" sz="2400" dirty="0" err="1" smtClean="0"/>
              <a:t>filamentá</a:t>
            </a:r>
            <a:r>
              <a:rPr lang="sk-SK" sz="2400" dirty="0" smtClean="0"/>
              <a:t> – </a:t>
            </a:r>
            <a:r>
              <a:rPr lang="sk-SK" sz="2400" dirty="0" err="1" smtClean="0"/>
              <a:t>hladkosvalový</a:t>
            </a:r>
            <a:r>
              <a:rPr lang="sk-SK" sz="2400" dirty="0" smtClean="0"/>
              <a:t> pôvod.</a:t>
            </a:r>
          </a:p>
          <a:p>
            <a:endParaRPr lang="sk-SK" sz="2400" dirty="0"/>
          </a:p>
          <a:p>
            <a:r>
              <a:rPr lang="sk-SK" sz="2400" b="1" dirty="0" err="1" smtClean="0"/>
              <a:t>Cytogenetika</a:t>
            </a:r>
            <a:r>
              <a:rPr lang="sk-SK" sz="2400" b="1" dirty="0" smtClean="0"/>
              <a:t>:  </a:t>
            </a:r>
            <a:r>
              <a:rPr lang="sk-SK" sz="2400" dirty="0" smtClean="0"/>
              <a:t>publikovaná v 1 prípade (</a:t>
            </a:r>
            <a:r>
              <a:rPr lang="sk-SK" sz="2400" dirty="0" err="1" smtClean="0"/>
              <a:t>Alobeid</a:t>
            </a:r>
            <a:r>
              <a:rPr lang="sk-SK" sz="2400" dirty="0" smtClean="0"/>
              <a:t> </a:t>
            </a:r>
            <a:r>
              <a:rPr lang="sk-SK" sz="2400" dirty="0" smtClean="0"/>
              <a:t>a spol., 1997) – </a:t>
            </a:r>
            <a:r>
              <a:rPr lang="sk-SK" sz="2400" dirty="0" err="1" smtClean="0"/>
              <a:t>karyotyp</a:t>
            </a:r>
            <a:r>
              <a:rPr lang="sk-SK" sz="2400" dirty="0" smtClean="0"/>
              <a:t> s </a:t>
            </a:r>
            <a:r>
              <a:rPr lang="sk-SK" sz="2400" dirty="0" err="1" smtClean="0"/>
              <a:t>translokáciou</a:t>
            </a:r>
            <a:r>
              <a:rPr lang="sk-SK" sz="2400" dirty="0" smtClean="0"/>
              <a:t> chromozómov 4, 8, 10. </a:t>
            </a:r>
            <a:endParaRPr lang="sk-SK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Diferenciálna diagnostika: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1/ Infantilná </a:t>
            </a:r>
            <a:r>
              <a:rPr lang="sk-SK" sz="2000" dirty="0" err="1" smtClean="0"/>
              <a:t>myofibromatóza</a:t>
            </a:r>
            <a:r>
              <a:rPr lang="sk-SK" sz="2000" dirty="0" smtClean="0"/>
              <a:t>, postihujúca pľúca – neobsahuje chrupavku, typické je striedanie </a:t>
            </a:r>
            <a:r>
              <a:rPr lang="sk-SK" sz="2000" dirty="0" err="1" smtClean="0"/>
              <a:t>hypercelulárnych</a:t>
            </a:r>
            <a:r>
              <a:rPr lang="sk-SK" sz="2000" dirty="0" smtClean="0"/>
              <a:t> a </a:t>
            </a:r>
            <a:r>
              <a:rPr lang="sk-SK" sz="2000" dirty="0" err="1" smtClean="0"/>
              <a:t>hypocelulárnych</a:t>
            </a:r>
            <a:r>
              <a:rPr lang="sk-SK" sz="2000" dirty="0" smtClean="0"/>
              <a:t> úsekov, </a:t>
            </a:r>
            <a:r>
              <a:rPr lang="sk-SK" sz="2000" dirty="0" err="1" smtClean="0"/>
              <a:t>hemorágie</a:t>
            </a:r>
            <a:r>
              <a:rPr lang="sk-SK" sz="2000" dirty="0" smtClean="0"/>
              <a:t> a cysty, </a:t>
            </a:r>
            <a:r>
              <a:rPr lang="sk-SK" sz="2000" dirty="0" err="1" smtClean="0"/>
              <a:t>HPC-podobné</a:t>
            </a:r>
            <a:r>
              <a:rPr lang="sk-SK" sz="2000" dirty="0" smtClean="0"/>
              <a:t> štruktúry.</a:t>
            </a:r>
          </a:p>
          <a:p>
            <a:r>
              <a:rPr lang="sk-SK" sz="2000" dirty="0" smtClean="0"/>
              <a:t>2/ </a:t>
            </a:r>
            <a:r>
              <a:rPr lang="sk-SK" sz="2000" dirty="0" err="1" smtClean="0"/>
              <a:t>Pulmonálny</a:t>
            </a:r>
            <a:r>
              <a:rPr lang="sk-SK" sz="2000" dirty="0" smtClean="0"/>
              <a:t> </a:t>
            </a:r>
            <a:r>
              <a:rPr lang="sk-SK" sz="2000" dirty="0" err="1" smtClean="0"/>
              <a:t>blastóm</a:t>
            </a:r>
            <a:r>
              <a:rPr lang="sk-SK" sz="2000" dirty="0" smtClean="0"/>
              <a:t> – </a:t>
            </a:r>
            <a:r>
              <a:rPr lang="sk-SK" sz="2000" dirty="0" err="1" smtClean="0"/>
              <a:t>bifázický</a:t>
            </a:r>
            <a:r>
              <a:rPr lang="sk-SK" sz="2000" dirty="0" smtClean="0"/>
              <a:t> tumor, tvorený nezrelými epitelovými a mezenchýmovými tkanivami.</a:t>
            </a:r>
          </a:p>
          <a:p>
            <a:r>
              <a:rPr lang="sk-SK" sz="2000" dirty="0" smtClean="0"/>
              <a:t>3/ </a:t>
            </a:r>
            <a:r>
              <a:rPr lang="sk-SK" sz="2000" dirty="0" err="1" smtClean="0"/>
              <a:t>Kartilaginózny</a:t>
            </a:r>
            <a:r>
              <a:rPr lang="sk-SK" sz="2000" dirty="0" smtClean="0"/>
              <a:t> variant </a:t>
            </a:r>
            <a:r>
              <a:rPr lang="sk-SK" sz="2000" dirty="0" err="1" smtClean="0"/>
              <a:t>kongenitálnej</a:t>
            </a:r>
            <a:r>
              <a:rPr lang="sk-SK" sz="2000" dirty="0" smtClean="0"/>
              <a:t> </a:t>
            </a:r>
            <a:r>
              <a:rPr lang="sk-SK" sz="2000" dirty="0" err="1" smtClean="0"/>
              <a:t>adenomatoidnej</a:t>
            </a:r>
            <a:r>
              <a:rPr lang="sk-SK" sz="2000" dirty="0" smtClean="0"/>
              <a:t> pľúcnej </a:t>
            </a:r>
            <a:r>
              <a:rPr lang="sk-SK" sz="2000" dirty="0" err="1" smtClean="0"/>
              <a:t>malformácie</a:t>
            </a:r>
            <a:r>
              <a:rPr lang="sk-SK" sz="2000" dirty="0" smtClean="0"/>
              <a:t> – </a:t>
            </a:r>
            <a:r>
              <a:rPr lang="sk-SK" sz="2000" dirty="0" err="1" smtClean="0"/>
              <a:t>neobsahuej</a:t>
            </a:r>
            <a:r>
              <a:rPr lang="sk-SK" sz="2000" dirty="0" smtClean="0"/>
              <a:t> </a:t>
            </a:r>
            <a:r>
              <a:rPr lang="sk-SK" sz="2000" dirty="0" err="1" smtClean="0"/>
              <a:t>vretenovitobunkové</a:t>
            </a:r>
            <a:r>
              <a:rPr lang="sk-SK" sz="2000" dirty="0" smtClean="0"/>
              <a:t> štruktúry.</a:t>
            </a:r>
          </a:p>
          <a:p>
            <a:r>
              <a:rPr lang="sk-SK" sz="2000" dirty="0" smtClean="0"/>
              <a:t>4/ Pravý </a:t>
            </a:r>
            <a:r>
              <a:rPr lang="sk-SK" sz="2000" dirty="0" err="1" smtClean="0"/>
              <a:t>bronchopulmonálny</a:t>
            </a:r>
            <a:r>
              <a:rPr lang="sk-SK" sz="2000" dirty="0" smtClean="0"/>
              <a:t> </a:t>
            </a:r>
            <a:r>
              <a:rPr lang="sk-SK" sz="2000" dirty="0" err="1" smtClean="0"/>
              <a:t>leiomyosarkóm</a:t>
            </a:r>
            <a:r>
              <a:rPr lang="sk-SK" sz="2000" dirty="0" smtClean="0"/>
              <a:t> – postihuje typicky staršie deti, neobsahuje chrupavku, má nápadnejšie jadrové </a:t>
            </a:r>
            <a:r>
              <a:rPr lang="sk-SK" sz="2000" dirty="0" err="1" smtClean="0"/>
              <a:t>atypie</a:t>
            </a:r>
            <a:r>
              <a:rPr lang="sk-SK" sz="2000" dirty="0" smtClean="0"/>
              <a:t>, početné </a:t>
            </a:r>
            <a:r>
              <a:rPr lang="sk-SK" sz="2000" dirty="0" err="1" smtClean="0"/>
              <a:t>mitózy</a:t>
            </a:r>
            <a:r>
              <a:rPr lang="sk-SK" sz="2000" dirty="0" smtClean="0"/>
              <a:t>, </a:t>
            </a:r>
            <a:r>
              <a:rPr lang="sk-SK" sz="2000" dirty="0" err="1" smtClean="0"/>
              <a:t>nekrózy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5/ Infantilný </a:t>
            </a:r>
            <a:r>
              <a:rPr lang="sk-SK" sz="2000" dirty="0" err="1" smtClean="0"/>
              <a:t>fibrosarkóm</a:t>
            </a:r>
            <a:r>
              <a:rPr lang="sk-SK" sz="2000" dirty="0" smtClean="0"/>
              <a:t> – neobsahuje chrupavku, má iný </a:t>
            </a:r>
            <a:r>
              <a:rPr lang="sk-SK" sz="2000" dirty="0" err="1" smtClean="0"/>
              <a:t>karyotyp</a:t>
            </a:r>
            <a:r>
              <a:rPr lang="sk-SK" sz="2000" dirty="0" smtClean="0"/>
              <a:t>. </a:t>
            </a:r>
            <a:endParaRPr lang="sk-SK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údaje: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Novonarodený </a:t>
            </a:r>
            <a:r>
              <a:rPr lang="sk-SK" sz="2800" dirty="0" smtClean="0"/>
              <a:t>chlapec – 35. týždeň gravidity. </a:t>
            </a:r>
          </a:p>
          <a:p>
            <a:r>
              <a:rPr lang="sk-SK" sz="2800" dirty="0" smtClean="0"/>
              <a:t>Po narodení zobrazovacími metodikami zistená </a:t>
            </a:r>
            <a:r>
              <a:rPr lang="sk-SK" sz="2800" dirty="0" err="1" smtClean="0"/>
              <a:t>tumorózna</a:t>
            </a:r>
            <a:r>
              <a:rPr lang="sk-SK" sz="2800" dirty="0" smtClean="0"/>
              <a:t> masa v ľavom </a:t>
            </a:r>
            <a:r>
              <a:rPr lang="sk-SK" sz="2800" dirty="0" err="1" smtClean="0"/>
              <a:t>hemithoraxe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Peroperačne</a:t>
            </a:r>
            <a:r>
              <a:rPr lang="sk-SK" sz="2800" dirty="0" smtClean="0"/>
              <a:t> zistený tumor, zaberajúci takmer celé ľavé pľúca.</a:t>
            </a:r>
          </a:p>
          <a:p>
            <a:r>
              <a:rPr lang="sk-SK" sz="2800" dirty="0" smtClean="0"/>
              <a:t>Prevedená kompletná </a:t>
            </a:r>
            <a:r>
              <a:rPr lang="sk-SK" sz="2800" dirty="0" err="1" smtClean="0"/>
              <a:t>exstirpácia</a:t>
            </a:r>
            <a:r>
              <a:rPr lang="sk-SK" sz="2800" dirty="0" smtClean="0"/>
              <a:t> tumoru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Použitá literatúra: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1/ </a:t>
            </a:r>
            <a:r>
              <a:rPr lang="sk-SK" sz="2400" dirty="0" err="1" smtClean="0"/>
              <a:t>Alobeid</a:t>
            </a:r>
            <a:r>
              <a:rPr lang="sk-SK" sz="2400" dirty="0" smtClean="0"/>
              <a:t> </a:t>
            </a:r>
            <a:r>
              <a:rPr lang="sk-SK" sz="2400" dirty="0" smtClean="0"/>
              <a:t>B, </a:t>
            </a:r>
            <a:r>
              <a:rPr lang="sk-SK" sz="2400" dirty="0" err="1" smtClean="0"/>
              <a:t>Beneck</a:t>
            </a:r>
            <a:r>
              <a:rPr lang="sk-SK" sz="2400" dirty="0" smtClean="0"/>
              <a:t> D. </a:t>
            </a:r>
            <a:r>
              <a:rPr lang="sk-SK" sz="2400" dirty="0" err="1" smtClean="0"/>
              <a:t>Sreekantaiah</a:t>
            </a:r>
            <a:r>
              <a:rPr lang="sk-SK" sz="2400" dirty="0" smtClean="0"/>
              <a:t> Ch a spol.: </a:t>
            </a:r>
            <a:r>
              <a:rPr lang="sk-SK" sz="2400" b="1" i="1" dirty="0" err="1" smtClean="0"/>
              <a:t>Congenital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Pulmonary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Myofibroblastic</a:t>
            </a:r>
            <a:r>
              <a:rPr lang="sk-SK" sz="2400" b="1" i="1" dirty="0" smtClean="0"/>
              <a:t> Tumor: A </a:t>
            </a:r>
            <a:r>
              <a:rPr lang="sk-SK" sz="2400" b="1" i="1" dirty="0" err="1" smtClean="0"/>
              <a:t>Case</a:t>
            </a:r>
            <a:r>
              <a:rPr lang="sk-SK" sz="2400" b="1" i="1" dirty="0" smtClean="0"/>
              <a:t> Report </a:t>
            </a:r>
            <a:r>
              <a:rPr lang="sk-SK" sz="2400" b="1" i="1" dirty="0" err="1" smtClean="0"/>
              <a:t>with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Cytogenetic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Analysis</a:t>
            </a:r>
            <a:r>
              <a:rPr lang="sk-SK" sz="2400" b="1" i="1" dirty="0" smtClean="0"/>
              <a:t> and </a:t>
            </a:r>
            <a:r>
              <a:rPr lang="sk-SK" sz="2400" b="1" i="1" dirty="0" err="1" smtClean="0"/>
              <a:t>Review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the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Literature</a:t>
            </a:r>
            <a:r>
              <a:rPr lang="sk-SK" sz="2400" b="1" i="1" dirty="0" smtClean="0"/>
              <a:t>.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American</a:t>
            </a:r>
            <a:r>
              <a:rPr lang="sk-SK" sz="2400" dirty="0" smtClean="0"/>
              <a:t> </a:t>
            </a:r>
            <a:r>
              <a:rPr lang="sk-SK" sz="2400" dirty="0" err="1" smtClean="0"/>
              <a:t>Journal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Surgical</a:t>
            </a:r>
            <a:r>
              <a:rPr lang="sk-SK" sz="2400" dirty="0" smtClean="0"/>
              <a:t> </a:t>
            </a:r>
            <a:r>
              <a:rPr lang="sk-SK" sz="2400" dirty="0" err="1" smtClean="0"/>
              <a:t>Pathology</a:t>
            </a:r>
            <a:r>
              <a:rPr lang="sk-SK" sz="2400" dirty="0" smtClean="0"/>
              <a:t>, 1997:21:610-614</a:t>
            </a:r>
          </a:p>
          <a:p>
            <a:r>
              <a:rPr lang="sk-SK" sz="2400" dirty="0" smtClean="0"/>
              <a:t>2/ </a:t>
            </a:r>
            <a:r>
              <a:rPr lang="sk-SK" sz="2400" dirty="0" err="1" smtClean="0"/>
              <a:t>McGinnis</a:t>
            </a:r>
            <a:r>
              <a:rPr lang="sk-SK" sz="2400" dirty="0" smtClean="0"/>
              <a:t> M, </a:t>
            </a:r>
            <a:r>
              <a:rPr lang="sk-SK" sz="2400" dirty="0" err="1" smtClean="0"/>
              <a:t>Jacobs</a:t>
            </a:r>
            <a:r>
              <a:rPr lang="sk-SK" sz="2400" dirty="0" smtClean="0"/>
              <a:t> G, </a:t>
            </a:r>
            <a:r>
              <a:rPr lang="sk-SK" sz="2400" dirty="0" err="1" smtClean="0"/>
              <a:t>El-Naggar</a:t>
            </a:r>
            <a:r>
              <a:rPr lang="sk-SK" sz="2400" dirty="0" smtClean="0"/>
              <a:t> A, </a:t>
            </a:r>
            <a:r>
              <a:rPr lang="sk-SK" sz="2400" dirty="0" err="1" smtClean="0"/>
              <a:t>Redline</a:t>
            </a:r>
            <a:r>
              <a:rPr lang="sk-SK" sz="2400" dirty="0" smtClean="0"/>
              <a:t> RW.: </a:t>
            </a:r>
            <a:r>
              <a:rPr lang="sk-SK" sz="2400" b="1" i="1" dirty="0" err="1" smtClean="0"/>
              <a:t>Congenital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Peribronchial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Myofibroblastic</a:t>
            </a:r>
            <a:r>
              <a:rPr lang="sk-SK" sz="2400" b="1" i="1" dirty="0" smtClean="0"/>
              <a:t> Tumor (</a:t>
            </a:r>
            <a:r>
              <a:rPr lang="sk-SK" sz="2400" b="1" i="1" dirty="0" err="1" smtClean="0"/>
              <a:t>So-called</a:t>
            </a:r>
            <a:r>
              <a:rPr lang="sk-SK" sz="2400" b="1" i="1" dirty="0" smtClean="0"/>
              <a:t>  „</a:t>
            </a:r>
            <a:r>
              <a:rPr lang="sk-SK" sz="2400" b="1" i="1" dirty="0" err="1" smtClean="0"/>
              <a:t>Congenital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Leiomyosarcoma</a:t>
            </a:r>
            <a:r>
              <a:rPr lang="sk-SK" sz="2400" b="1" i="1" dirty="0" smtClean="0"/>
              <a:t>“). A </a:t>
            </a:r>
            <a:r>
              <a:rPr lang="sk-SK" sz="2400" b="1" i="1" dirty="0" err="1" smtClean="0"/>
              <a:t>Distinct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Neonatal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Lung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Lesion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Associated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with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Nonimunne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Hydrops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Fetalis</a:t>
            </a:r>
            <a:r>
              <a:rPr lang="sk-SK" sz="2400" b="1" i="1" dirty="0" smtClean="0"/>
              <a:t>. </a:t>
            </a:r>
            <a:r>
              <a:rPr lang="sk-SK" sz="2400" dirty="0" err="1" smtClean="0"/>
              <a:t>Modern</a:t>
            </a:r>
            <a:r>
              <a:rPr lang="sk-SK" sz="2400" dirty="0" smtClean="0"/>
              <a:t> </a:t>
            </a:r>
            <a:r>
              <a:rPr lang="sk-SK" sz="2400" dirty="0" err="1" smtClean="0"/>
              <a:t>Pathology</a:t>
            </a:r>
            <a:r>
              <a:rPr lang="sk-SK" sz="2400" dirty="0" smtClean="0"/>
              <a:t>, 1993:6:487-491</a:t>
            </a:r>
          </a:p>
          <a:p>
            <a:r>
              <a:rPr lang="sk-SK" sz="2400" dirty="0" smtClean="0"/>
              <a:t>3/ </a:t>
            </a:r>
            <a:r>
              <a:rPr lang="sk-SK" sz="2400" dirty="0" err="1" smtClean="0"/>
              <a:t>Rosai</a:t>
            </a:r>
            <a:r>
              <a:rPr lang="sk-SK" sz="2400" dirty="0" smtClean="0"/>
              <a:t> and </a:t>
            </a:r>
            <a:r>
              <a:rPr lang="sk-SK" sz="2400" dirty="0" err="1" smtClean="0"/>
              <a:t>Ackerman´s</a:t>
            </a:r>
            <a:r>
              <a:rPr lang="sk-SK" sz="2400" dirty="0" smtClean="0"/>
              <a:t> </a:t>
            </a:r>
            <a:r>
              <a:rPr lang="sk-SK" sz="2400" dirty="0" err="1" smtClean="0"/>
              <a:t>Surgical</a:t>
            </a:r>
            <a:r>
              <a:rPr lang="sk-SK" sz="2400" dirty="0" smtClean="0"/>
              <a:t> </a:t>
            </a:r>
            <a:r>
              <a:rPr lang="sk-SK" sz="2400" dirty="0" err="1" smtClean="0"/>
              <a:t>Pathology</a:t>
            </a:r>
            <a:r>
              <a:rPr lang="sk-SK" sz="2400" dirty="0" smtClean="0"/>
              <a:t>,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Tenth</a:t>
            </a:r>
            <a:r>
              <a:rPr lang="sk-SK" sz="2400" dirty="0" smtClean="0"/>
              <a:t> </a:t>
            </a:r>
            <a:r>
              <a:rPr lang="sk-SK" sz="2400" dirty="0" err="1" smtClean="0"/>
              <a:t>Edition</a:t>
            </a:r>
            <a:r>
              <a:rPr lang="sk-SK" sz="2400" dirty="0" smtClean="0"/>
              <a:t>, p. 399</a:t>
            </a:r>
            <a:endParaRPr lang="sk-SK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</a:rPr>
              <a:t>Ďakujem za pozornosť! </a:t>
            </a:r>
            <a:endParaRPr lang="sk-SK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Makroskopický popis: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Resekát</a:t>
            </a:r>
            <a:r>
              <a:rPr lang="sk-SK" sz="2400" dirty="0" smtClean="0"/>
              <a:t> ľavého dolného pľúcneho laloka a </a:t>
            </a:r>
            <a:r>
              <a:rPr lang="sk-SK" sz="2400" dirty="0" err="1" smtClean="0"/>
              <a:t>linguly</a:t>
            </a:r>
            <a:r>
              <a:rPr lang="sk-SK" sz="2400" dirty="0" smtClean="0"/>
              <a:t> rozmerov 6x5x5 cm, tvorený tumorom d = 6 cm, na reze hnedosivej farby, tuhšej konzistencie. </a:t>
            </a:r>
            <a:endParaRPr lang="sk-SK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Histologický nález: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Histologicky </a:t>
            </a:r>
            <a:r>
              <a:rPr lang="sk-SK" sz="2000" dirty="0" err="1" smtClean="0"/>
              <a:t>monomorfný</a:t>
            </a:r>
            <a:r>
              <a:rPr lang="sk-SK" sz="2000" dirty="0" smtClean="0"/>
              <a:t> tumor, tvorený zrelou </a:t>
            </a:r>
            <a:r>
              <a:rPr lang="sk-SK" sz="2000" dirty="0" err="1" smtClean="0"/>
              <a:t>hyalínnou</a:t>
            </a:r>
            <a:r>
              <a:rPr lang="sk-SK" sz="2000" dirty="0" smtClean="0"/>
              <a:t> chrupavkou a </a:t>
            </a:r>
            <a:r>
              <a:rPr lang="sk-SK" sz="2000" dirty="0" err="1" smtClean="0"/>
              <a:t>vretenovitobunkovou</a:t>
            </a:r>
            <a:r>
              <a:rPr lang="sk-SK" sz="2000" dirty="0" smtClean="0"/>
              <a:t> zložkou, pripomínajúcou hladkú svalovinu. Tieto dve zložky sú miestami oddelené, miestami plynule prechádzajú do seba. </a:t>
            </a:r>
            <a:r>
              <a:rPr lang="sk-SK" sz="2000" dirty="0" err="1" smtClean="0"/>
              <a:t>Vretenovitobunková</a:t>
            </a:r>
            <a:r>
              <a:rPr lang="sk-SK" sz="2000" dirty="0" smtClean="0"/>
              <a:t> nádorová populácia tvorené početné </a:t>
            </a:r>
            <a:r>
              <a:rPr lang="sk-SK" sz="2000" dirty="0" err="1" smtClean="0"/>
              <a:t>noduli</a:t>
            </a:r>
            <a:r>
              <a:rPr lang="sk-SK" sz="2000" dirty="0" smtClean="0"/>
              <a:t> rôznej veľkosti – miestami rastúce </a:t>
            </a:r>
            <a:r>
              <a:rPr lang="sk-SK" sz="2000" dirty="0" err="1" smtClean="0"/>
              <a:t>intralveolárne</a:t>
            </a:r>
            <a:r>
              <a:rPr lang="sk-SK" sz="2000" dirty="0" smtClean="0"/>
              <a:t>. V tumore sú zavzaté drobné aj väčšie </a:t>
            </a:r>
            <a:r>
              <a:rPr lang="sk-SK" sz="2000" dirty="0" err="1" smtClean="0"/>
              <a:t>bronchi</a:t>
            </a:r>
            <a:r>
              <a:rPr lang="sk-SK" sz="2000" dirty="0" smtClean="0"/>
              <a:t>. </a:t>
            </a:r>
          </a:p>
          <a:p>
            <a:r>
              <a:rPr lang="sk-SK" sz="2000" dirty="0" smtClean="0"/>
              <a:t>Tumor je bez </a:t>
            </a:r>
            <a:r>
              <a:rPr lang="sk-SK" sz="2000" dirty="0" err="1" smtClean="0"/>
              <a:t>nekróz</a:t>
            </a:r>
            <a:r>
              <a:rPr lang="sk-SK" sz="2000" dirty="0" smtClean="0"/>
              <a:t>, vo </a:t>
            </a:r>
            <a:r>
              <a:rPr lang="sk-SK" sz="2000" dirty="0" err="1" smtClean="0"/>
              <a:t>vretenovitobunkovej</a:t>
            </a:r>
            <a:r>
              <a:rPr lang="sk-SK" sz="2000" dirty="0" smtClean="0"/>
              <a:t> zložke sú ojedinelé typické </a:t>
            </a:r>
            <a:r>
              <a:rPr lang="sk-SK" sz="2000" dirty="0" err="1" smtClean="0"/>
              <a:t>mitózy</a:t>
            </a:r>
            <a:r>
              <a:rPr lang="sk-SK" sz="2000" dirty="0" smtClean="0"/>
              <a:t>. </a:t>
            </a:r>
            <a:endParaRPr lang="sk-SK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E:\Plucny nador 31.5.2012\Plucny nador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E:\Plucny nador 31.5.2012\Plucny nador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E:\Plucny nador 31.5.2012\Plucny nador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887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E:\Plucny nador 31.5.2012\Plucny nador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E:\Plucny nador 31.5.2012\Plucny nador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Imunohistochemické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vyšetrenia -  Použité protilátky: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CK AE1-3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AE1/AE3, </a:t>
            </a:r>
            <a:r>
              <a:rPr lang="sk-SK" sz="2000" dirty="0" err="1" smtClean="0"/>
              <a:t>LabVision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EMA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E29,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Vimentin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3B4,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Alfa-aktin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1A4, </a:t>
            </a:r>
            <a:r>
              <a:rPr lang="sk-SK" sz="2000" dirty="0" err="1" smtClean="0"/>
              <a:t>LabVision</a:t>
            </a:r>
            <a:r>
              <a:rPr lang="sk-SK" sz="2000" dirty="0" smtClean="0"/>
              <a:t>) </a:t>
            </a:r>
          </a:p>
          <a:p>
            <a:r>
              <a:rPr lang="sk-SK" sz="2000" dirty="0" err="1" smtClean="0"/>
              <a:t>HHF-aktin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HHF-35,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Desmin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D33,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Calponin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CALP,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Myozin</a:t>
            </a:r>
            <a:r>
              <a:rPr lang="sk-SK" sz="2000" dirty="0" smtClean="0"/>
              <a:t>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MY32, </a:t>
            </a:r>
            <a:r>
              <a:rPr lang="sk-SK" sz="2000" dirty="0" err="1" smtClean="0"/>
              <a:t>Biogenex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HMB-45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HMB45,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S-100 proteín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4C4.9, </a:t>
            </a:r>
            <a:r>
              <a:rPr lang="sk-SK" sz="2000" dirty="0" err="1" smtClean="0"/>
              <a:t>LabVision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CD117 (poly, </a:t>
            </a:r>
            <a:r>
              <a:rPr lang="sk-SK" sz="2000" dirty="0" err="1" smtClean="0"/>
              <a:t>c-kit</a:t>
            </a:r>
            <a:r>
              <a:rPr lang="sk-SK" sz="2000" dirty="0" smtClean="0"/>
              <a:t>, </a:t>
            </a:r>
            <a:r>
              <a:rPr lang="sk-SK" sz="2000" dirty="0" err="1" smtClean="0"/>
              <a:t>Dako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Ki-67 (</a:t>
            </a:r>
            <a:r>
              <a:rPr lang="sk-SK" sz="2000" dirty="0" err="1" smtClean="0"/>
              <a:t>mono</a:t>
            </a:r>
            <a:r>
              <a:rPr lang="sk-SK" sz="2000" dirty="0" smtClean="0"/>
              <a:t>, MIB-I, </a:t>
            </a:r>
            <a:r>
              <a:rPr lang="sk-SK" sz="2000" dirty="0" err="1" smtClean="0"/>
              <a:t>Dako</a:t>
            </a:r>
            <a:r>
              <a:rPr lang="sk-SK" sz="2000" dirty="0" smtClean="0"/>
              <a:t>) </a:t>
            </a:r>
          </a:p>
          <a:p>
            <a:endParaRPr lang="sk-SK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imunohistochemických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vyšetrení: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Vretenovitobunková</a:t>
            </a:r>
            <a:r>
              <a:rPr lang="sk-SK" sz="2000" dirty="0" smtClean="0"/>
              <a:t> zložka: </a:t>
            </a:r>
            <a:r>
              <a:rPr lang="sk-SK" sz="2000" dirty="0" err="1" smtClean="0"/>
              <a:t>vimentin</a:t>
            </a:r>
            <a:r>
              <a:rPr lang="sk-SK" sz="2000" dirty="0" smtClean="0"/>
              <a:t>+, </a:t>
            </a:r>
            <a:r>
              <a:rPr lang="sk-SK" sz="2000" dirty="0" err="1" smtClean="0"/>
              <a:t>alfa-aktin</a:t>
            </a:r>
            <a:r>
              <a:rPr lang="sk-SK" sz="2000" dirty="0" smtClean="0"/>
              <a:t>: fokálne slabšie+, </a:t>
            </a:r>
            <a:r>
              <a:rPr lang="sk-SK" sz="2000" dirty="0" err="1" smtClean="0"/>
              <a:t>HHF-aktin</a:t>
            </a:r>
            <a:r>
              <a:rPr lang="sk-SK" sz="2000" dirty="0" smtClean="0"/>
              <a:t>-, </a:t>
            </a:r>
            <a:r>
              <a:rPr lang="sk-SK" sz="2000" dirty="0" err="1" smtClean="0"/>
              <a:t>desmin</a:t>
            </a:r>
            <a:r>
              <a:rPr lang="sk-SK" sz="2000" dirty="0" smtClean="0"/>
              <a:t>-, </a:t>
            </a:r>
            <a:r>
              <a:rPr lang="sk-SK" sz="2000" dirty="0" err="1" smtClean="0"/>
              <a:t>calponin</a:t>
            </a:r>
            <a:r>
              <a:rPr lang="sk-SK" sz="2000" dirty="0" smtClean="0"/>
              <a:t>-, </a:t>
            </a:r>
            <a:r>
              <a:rPr lang="sk-SK" sz="2000" dirty="0" err="1" smtClean="0"/>
              <a:t>myozin</a:t>
            </a:r>
            <a:r>
              <a:rPr lang="sk-SK" sz="2000" dirty="0" smtClean="0"/>
              <a:t>-, S-100 proteín-.</a:t>
            </a:r>
          </a:p>
          <a:p>
            <a:r>
              <a:rPr lang="sk-SK" sz="2000" dirty="0" smtClean="0"/>
              <a:t>Zrelá </a:t>
            </a:r>
            <a:r>
              <a:rPr lang="sk-SK" sz="2000" dirty="0" err="1" smtClean="0"/>
              <a:t>hyalínna</a:t>
            </a:r>
            <a:r>
              <a:rPr lang="sk-SK" sz="2000" dirty="0" smtClean="0"/>
              <a:t> chrupavka: S-100 proteín+</a:t>
            </a:r>
          </a:p>
          <a:p>
            <a:r>
              <a:rPr lang="sk-SK" sz="2000" dirty="0" err="1" smtClean="0"/>
              <a:t>Proliferačný</a:t>
            </a:r>
            <a:r>
              <a:rPr lang="sk-SK" sz="2000" dirty="0" smtClean="0"/>
              <a:t> index: Ki-67: cca 2%-pozit.</a:t>
            </a:r>
          </a:p>
          <a:p>
            <a:endParaRPr lang="sk-SK" sz="2000" dirty="0"/>
          </a:p>
          <a:p>
            <a:r>
              <a:rPr lang="sk-SK" sz="2000" dirty="0" smtClean="0"/>
              <a:t>CK AE1-3-, EMA-, HMB-45-, CD117-. </a:t>
            </a:r>
            <a:endParaRPr lang="sk-S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815</Words>
  <Application>Microsoft Office PowerPoint</Application>
  <PresentationFormat>Prezentácia na obrazovke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Prípad SD-IAP č. 446</vt:lpstr>
      <vt:lpstr>Klinické údaje: </vt:lpstr>
      <vt:lpstr>Makroskopický popis: </vt:lpstr>
      <vt:lpstr>Histologický nález: </vt:lpstr>
      <vt:lpstr>Snímka 5</vt:lpstr>
      <vt:lpstr>Snímka 6</vt:lpstr>
      <vt:lpstr>Snímka 7</vt:lpstr>
      <vt:lpstr>Imunohistochemické vyšetrenia -  Použité protilátky: </vt:lpstr>
      <vt:lpstr>Výsledky imunohistochemických vyšetrení: </vt:lpstr>
      <vt:lpstr>Alfa-aktin vľavo, S-100 proteín vpravo</vt:lpstr>
      <vt:lpstr>Ki-67 </vt:lpstr>
      <vt:lpstr>Molekulovo-genetické vyšetrenia: </vt:lpstr>
      <vt:lpstr>Follow-up pacienta:</vt:lpstr>
      <vt:lpstr>Snímka 14</vt:lpstr>
      <vt:lpstr>Diagnostický záver:</vt:lpstr>
      <vt:lpstr>Diskusia:</vt:lpstr>
      <vt:lpstr>Snímka 17</vt:lpstr>
      <vt:lpstr>Snímka 18</vt:lpstr>
      <vt:lpstr>Diferenciálna diagnostika:</vt:lpstr>
      <vt:lpstr>Použitá literatúra: </vt:lpstr>
      <vt:lpstr>Snímka 21</vt:lpstr>
    </vt:vector>
  </TitlesOfParts>
  <Company>BB Biocyt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Prípad SD-IAP č. 446</dc:title>
  <dc:creator>BB</dc:creator>
  <cp:lastModifiedBy>BB</cp:lastModifiedBy>
  <cp:revision>10</cp:revision>
  <dcterms:created xsi:type="dcterms:W3CDTF">2012-06-06T06:18:49Z</dcterms:created>
  <dcterms:modified xsi:type="dcterms:W3CDTF">2012-06-07T08:17:48Z</dcterms:modified>
</cp:coreProperties>
</file>