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88" r:id="rId2"/>
    <p:sldId id="287" r:id="rId3"/>
    <p:sldId id="296" r:id="rId4"/>
    <p:sldId id="297" r:id="rId5"/>
    <p:sldId id="298" r:id="rId6"/>
    <p:sldId id="299" r:id="rId7"/>
    <p:sldId id="300" r:id="rId8"/>
    <p:sldId id="301" r:id="rId9"/>
    <p:sldId id="256" r:id="rId10"/>
    <p:sldId id="257" r:id="rId11"/>
    <p:sldId id="281" r:id="rId12"/>
    <p:sldId id="289" r:id="rId13"/>
    <p:sldId id="258" r:id="rId14"/>
    <p:sldId id="302" r:id="rId15"/>
    <p:sldId id="259" r:id="rId16"/>
    <p:sldId id="290" r:id="rId17"/>
    <p:sldId id="260" r:id="rId18"/>
    <p:sldId id="280" r:id="rId19"/>
    <p:sldId id="286" r:id="rId20"/>
    <p:sldId id="269" r:id="rId21"/>
    <p:sldId id="291" r:id="rId22"/>
    <p:sldId id="274" r:id="rId23"/>
    <p:sldId id="273" r:id="rId24"/>
    <p:sldId id="278" r:id="rId25"/>
    <p:sldId id="327" r:id="rId26"/>
    <p:sldId id="277" r:id="rId27"/>
    <p:sldId id="304" r:id="rId28"/>
    <p:sldId id="306" r:id="rId29"/>
    <p:sldId id="307" r:id="rId30"/>
    <p:sldId id="263" r:id="rId31"/>
    <p:sldId id="303" r:id="rId32"/>
    <p:sldId id="265" r:id="rId33"/>
    <p:sldId id="292" r:id="rId34"/>
    <p:sldId id="293" r:id="rId35"/>
    <p:sldId id="294" r:id="rId36"/>
    <p:sldId id="282" r:id="rId37"/>
    <p:sldId id="283" r:id="rId38"/>
    <p:sldId id="284" r:id="rId39"/>
    <p:sldId id="320" r:id="rId40"/>
    <p:sldId id="321" r:id="rId41"/>
    <p:sldId id="322" r:id="rId42"/>
    <p:sldId id="324" r:id="rId43"/>
    <p:sldId id="323" r:id="rId44"/>
    <p:sldId id="328" r:id="rId45"/>
    <p:sldId id="329" r:id="rId46"/>
    <p:sldId id="295" r:id="rId47"/>
    <p:sldId id="312" r:id="rId48"/>
    <p:sldId id="308" r:id="rId49"/>
    <p:sldId id="310" r:id="rId50"/>
    <p:sldId id="314" r:id="rId51"/>
    <p:sldId id="315" r:id="rId52"/>
    <p:sldId id="316" r:id="rId53"/>
    <p:sldId id="317" r:id="rId54"/>
    <p:sldId id="319" r:id="rId55"/>
    <p:sldId id="330" r:id="rId56"/>
    <p:sldId id="331" r:id="rId57"/>
    <p:sldId id="332" r:id="rId58"/>
    <p:sldId id="333" r:id="rId59"/>
    <p:sldId id="318" r:id="rId6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601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61CCC-1DE4-43AC-93CD-37F3B7E23908}" type="datetimeFigureOut">
              <a:rPr lang="sk-SK" smtClean="0"/>
              <a:pPr/>
              <a:t>19. 6. 2013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13A4C-F072-4AB0-8FC3-A71965BDBFCA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13A4C-F072-4AB0-8FC3-A71965BDBFCA}" type="slidenum">
              <a:rPr lang="sk-SK" smtClean="0"/>
              <a:pPr/>
              <a:t>37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135E-E9E5-40B8-BC78-D77CFDBB2AC3}" type="datetimeFigureOut">
              <a:rPr lang="sk-SK" smtClean="0"/>
              <a:pPr/>
              <a:t>19. 6. 2013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0D738-AB7D-4ACE-9E90-E4EDD425050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135E-E9E5-40B8-BC78-D77CFDBB2AC3}" type="datetimeFigureOut">
              <a:rPr lang="sk-SK" smtClean="0"/>
              <a:pPr/>
              <a:t>19. 6. 2013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0D738-AB7D-4ACE-9E90-E4EDD425050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135E-E9E5-40B8-BC78-D77CFDBB2AC3}" type="datetimeFigureOut">
              <a:rPr lang="sk-SK" smtClean="0"/>
              <a:pPr/>
              <a:t>19. 6. 2013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0D738-AB7D-4ACE-9E90-E4EDD425050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135E-E9E5-40B8-BC78-D77CFDBB2AC3}" type="datetimeFigureOut">
              <a:rPr lang="sk-SK" smtClean="0"/>
              <a:pPr/>
              <a:t>19. 6. 2013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0D738-AB7D-4ACE-9E90-E4EDD425050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135E-E9E5-40B8-BC78-D77CFDBB2AC3}" type="datetimeFigureOut">
              <a:rPr lang="sk-SK" smtClean="0"/>
              <a:pPr/>
              <a:t>19. 6. 2013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0D738-AB7D-4ACE-9E90-E4EDD425050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135E-E9E5-40B8-BC78-D77CFDBB2AC3}" type="datetimeFigureOut">
              <a:rPr lang="sk-SK" smtClean="0"/>
              <a:pPr/>
              <a:t>19. 6. 2013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0D738-AB7D-4ACE-9E90-E4EDD425050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135E-E9E5-40B8-BC78-D77CFDBB2AC3}" type="datetimeFigureOut">
              <a:rPr lang="sk-SK" smtClean="0"/>
              <a:pPr/>
              <a:t>19. 6. 2013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0D738-AB7D-4ACE-9E90-E4EDD425050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135E-E9E5-40B8-BC78-D77CFDBB2AC3}" type="datetimeFigureOut">
              <a:rPr lang="sk-SK" smtClean="0"/>
              <a:pPr/>
              <a:t>19. 6. 2013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0D738-AB7D-4ACE-9E90-E4EDD425050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135E-E9E5-40B8-BC78-D77CFDBB2AC3}" type="datetimeFigureOut">
              <a:rPr lang="sk-SK" smtClean="0"/>
              <a:pPr/>
              <a:t>19. 6. 2013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0D738-AB7D-4ACE-9E90-E4EDD425050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135E-E9E5-40B8-BC78-D77CFDBB2AC3}" type="datetimeFigureOut">
              <a:rPr lang="sk-SK" smtClean="0"/>
              <a:pPr/>
              <a:t>19. 6. 2013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0D738-AB7D-4ACE-9E90-E4EDD425050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135E-E9E5-40B8-BC78-D77CFDBB2AC3}" type="datetimeFigureOut">
              <a:rPr lang="sk-SK" smtClean="0"/>
              <a:pPr/>
              <a:t>19. 6. 2013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0D738-AB7D-4ACE-9E90-E4EDD4250509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D135E-E9E5-40B8-BC78-D77CFDBB2AC3}" type="datetimeFigureOut">
              <a:rPr lang="sk-SK" smtClean="0"/>
              <a:pPr/>
              <a:t>19. 6. 2013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0D738-AB7D-4ACE-9E90-E4EDD4250509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smtClean="0"/>
              <a:t>SD-IAP </a:t>
            </a:r>
            <a:r>
              <a:rPr lang="sk-SK" smtClean="0"/>
              <a:t>No.478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Marián </a:t>
            </a:r>
            <a:r>
              <a:rPr lang="sk-SK" dirty="0" err="1" smtClean="0"/>
              <a:t>Švajdler</a:t>
            </a:r>
            <a:endParaRPr lang="sk-SK" dirty="0" smtClean="0"/>
          </a:p>
          <a:p>
            <a:r>
              <a:rPr lang="sk-SK" dirty="0" smtClean="0"/>
              <a:t>UNLP Košice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 descr="Imag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Image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e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 descr="Imag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Image39.jpg"/>
          <p:cNvPicPr>
            <a:picLocks noChangeAspect="1"/>
          </p:cNvPicPr>
          <p:nvPr/>
        </p:nvPicPr>
        <p:blipFill>
          <a:blip r:embed="rId2" cstate="print">
            <a:lum bright="-8000" contrast="18000"/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Image6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857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e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e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261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-24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28700" dirty="0" smtClean="0"/>
              <a:t>?</a:t>
            </a:r>
            <a:endParaRPr lang="sk-SK" sz="28700" dirty="0"/>
          </a:p>
        </p:txBody>
      </p:sp>
      <p:sp>
        <p:nvSpPr>
          <p:cNvPr id="4" name="BlokTextu 3"/>
          <p:cNvSpPr txBox="1"/>
          <p:nvPr/>
        </p:nvSpPr>
        <p:spPr>
          <a:xfrm>
            <a:off x="500034" y="3857628"/>
            <a:ext cx="81439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err="1" smtClean="0"/>
              <a:t>Xanthoma</a:t>
            </a:r>
            <a:r>
              <a:rPr lang="sk-SK" sz="3200" b="1" dirty="0" smtClean="0"/>
              <a:t> ?</a:t>
            </a:r>
          </a:p>
          <a:p>
            <a:r>
              <a:rPr lang="sk-SK" sz="3200" b="1" dirty="0" err="1" smtClean="0"/>
              <a:t>Metastasis</a:t>
            </a:r>
            <a:r>
              <a:rPr lang="sk-SK" sz="3200" b="1" dirty="0" smtClean="0"/>
              <a:t> ? – RCC ?</a:t>
            </a:r>
          </a:p>
          <a:p>
            <a:r>
              <a:rPr lang="sk-SK" sz="3200" b="1" dirty="0" err="1" smtClean="0"/>
              <a:t>PEComa</a:t>
            </a:r>
            <a:r>
              <a:rPr lang="sk-SK" sz="3200" b="1" dirty="0" smtClean="0"/>
              <a:t> ?</a:t>
            </a:r>
          </a:p>
          <a:p>
            <a:r>
              <a:rPr lang="sk-SK" sz="3200" b="1" dirty="0" err="1" smtClean="0"/>
              <a:t>Baloon</a:t>
            </a:r>
            <a:r>
              <a:rPr lang="sk-SK" sz="3200" b="1" dirty="0" smtClean="0"/>
              <a:t> </a:t>
            </a:r>
            <a:r>
              <a:rPr lang="sk-SK" sz="3200" b="1" dirty="0" err="1" smtClean="0"/>
              <a:t>cell</a:t>
            </a:r>
            <a:r>
              <a:rPr lang="sk-SK" sz="3200" b="1" dirty="0" smtClean="0"/>
              <a:t> </a:t>
            </a:r>
            <a:r>
              <a:rPr lang="sk-SK" sz="3200" b="1" dirty="0" err="1" smtClean="0"/>
              <a:t>melanoma</a:t>
            </a:r>
            <a:r>
              <a:rPr lang="sk-SK" sz="3200" b="1" dirty="0" smtClean="0"/>
              <a:t> ?</a:t>
            </a:r>
          </a:p>
          <a:p>
            <a:r>
              <a:rPr lang="sk-SK" sz="3200" b="1" dirty="0" err="1" smtClean="0"/>
              <a:t>Clear</a:t>
            </a:r>
            <a:r>
              <a:rPr lang="sk-SK" sz="3200" b="1" dirty="0" smtClean="0"/>
              <a:t> </a:t>
            </a:r>
            <a:r>
              <a:rPr lang="sk-SK" sz="3200" b="1" dirty="0" err="1" smtClean="0"/>
              <a:t>cell</a:t>
            </a:r>
            <a:r>
              <a:rPr lang="sk-SK" sz="3200" b="1" dirty="0" smtClean="0"/>
              <a:t> </a:t>
            </a:r>
            <a:r>
              <a:rPr lang="sk-SK" sz="3200" b="1" dirty="0" err="1" smtClean="0"/>
              <a:t>dermatofibroma</a:t>
            </a:r>
            <a:r>
              <a:rPr lang="sk-SK" sz="3200" b="1" dirty="0" smtClean="0"/>
              <a:t> ?</a:t>
            </a:r>
          </a:p>
          <a:p>
            <a:r>
              <a:rPr lang="sk-SK" sz="3200" b="1" dirty="0" smtClean="0"/>
              <a:t>... ?</a:t>
            </a:r>
            <a:endParaRPr lang="sk-SK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Immunohistochemistry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sz="3200" dirty="0" err="1" smtClean="0"/>
              <a:t>Negative</a:t>
            </a:r>
            <a:endParaRPr lang="sk-SK" sz="3200" dirty="0"/>
          </a:p>
        </p:txBody>
      </p:sp>
      <p:sp>
        <p:nvSpPr>
          <p:cNvPr id="6" name="Zástupný symbol obsahu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AE1/AE3, CK7, CK8/18</a:t>
            </a:r>
          </a:p>
          <a:p>
            <a:r>
              <a:rPr lang="sk-SK" dirty="0" smtClean="0"/>
              <a:t>EMA</a:t>
            </a:r>
          </a:p>
          <a:p>
            <a:r>
              <a:rPr lang="sk-SK" dirty="0" smtClean="0"/>
              <a:t>CD10</a:t>
            </a:r>
          </a:p>
          <a:p>
            <a:r>
              <a:rPr lang="sk-SK" dirty="0" smtClean="0"/>
              <a:t>CD68, CD163</a:t>
            </a:r>
          </a:p>
          <a:p>
            <a:r>
              <a:rPr lang="sk-SK" dirty="0" smtClean="0"/>
              <a:t>S-100</a:t>
            </a:r>
          </a:p>
          <a:p>
            <a:r>
              <a:rPr lang="sk-SK" dirty="0" err="1" smtClean="0"/>
              <a:t>Melan</a:t>
            </a:r>
            <a:r>
              <a:rPr lang="sk-SK" dirty="0" smtClean="0"/>
              <a:t> A, HMB45 </a:t>
            </a:r>
          </a:p>
        </p:txBody>
      </p:sp>
      <p:sp>
        <p:nvSpPr>
          <p:cNvPr id="7" name="Zástupný symbol textu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sk-SK" sz="3200" dirty="0" err="1" smtClean="0"/>
              <a:t>Positive</a:t>
            </a:r>
            <a:endParaRPr lang="sk-SK" sz="3200" dirty="0"/>
          </a:p>
        </p:txBody>
      </p:sp>
      <p:sp>
        <p:nvSpPr>
          <p:cNvPr id="8" name="Zástupný symbol obsahu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sk-SK" sz="4800" b="1" dirty="0" err="1" smtClean="0"/>
              <a:t>Vimentin</a:t>
            </a:r>
            <a:endParaRPr lang="sk-SK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Clinical</a:t>
            </a:r>
            <a:r>
              <a:rPr lang="sk-SK" dirty="0" smtClean="0"/>
              <a:t> </a:t>
            </a:r>
            <a:r>
              <a:rPr lang="sk-SK" dirty="0" err="1" smtClean="0"/>
              <a:t>history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86-year </a:t>
            </a:r>
            <a:r>
              <a:rPr lang="sk-SK" dirty="0" err="1" smtClean="0"/>
              <a:t>old</a:t>
            </a:r>
            <a:r>
              <a:rPr lang="sk-SK" dirty="0" smtClean="0"/>
              <a:t> </a:t>
            </a:r>
            <a:r>
              <a:rPr lang="sk-SK" dirty="0" err="1" smtClean="0"/>
              <a:t>men</a:t>
            </a:r>
            <a:endParaRPr lang="sk-SK" dirty="0" smtClean="0"/>
          </a:p>
          <a:p>
            <a:r>
              <a:rPr lang="sk-SK" dirty="0" smtClean="0"/>
              <a:t>Tumor </a:t>
            </a:r>
            <a:r>
              <a:rPr lang="sk-SK" dirty="0" err="1" smtClean="0"/>
              <a:t>of</a:t>
            </a: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scalp</a:t>
            </a:r>
            <a:r>
              <a:rPr lang="sk-SK" dirty="0" smtClean="0"/>
              <a:t> - </a:t>
            </a:r>
            <a:r>
              <a:rPr lang="sk-SK" dirty="0" err="1" smtClean="0"/>
              <a:t>biopsy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Image30 vimentin.jpg"/>
          <p:cNvPicPr>
            <a:picLocks noChangeAspect="1"/>
          </p:cNvPicPr>
          <p:nvPr/>
        </p:nvPicPr>
        <p:blipFill>
          <a:blip r:embed="rId2" cstate="print">
            <a:lum bright="-13000" contrast="17000"/>
          </a:blip>
          <a:stretch>
            <a:fillRect/>
          </a:stretch>
        </p:blipFill>
        <p:spPr>
          <a:xfrm>
            <a:off x="17859" y="-13448"/>
            <a:ext cx="9126141" cy="6871447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0" y="0"/>
            <a:ext cx="2214578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sz="4400" dirty="0" err="1" smtClean="0"/>
              <a:t>vimentin</a:t>
            </a:r>
            <a:endParaRPr lang="sk-SK" sz="4400" dirty="0"/>
          </a:p>
        </p:txBody>
      </p:sp>
      <p:pic>
        <p:nvPicPr>
          <p:cNvPr id="9" name="Obrázok 8" descr="Image32 Ki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536578"/>
            <a:ext cx="4411264" cy="33214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BlokTextu 9"/>
          <p:cNvSpPr txBox="1"/>
          <p:nvPr/>
        </p:nvSpPr>
        <p:spPr>
          <a:xfrm>
            <a:off x="7572428" y="3643314"/>
            <a:ext cx="1428728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sz="4400" dirty="0" smtClean="0"/>
              <a:t>Ki-67</a:t>
            </a:r>
            <a:endParaRPr lang="sk-SK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sk-SK" sz="28700" dirty="0" smtClean="0"/>
              <a:t>?</a:t>
            </a:r>
            <a:endParaRPr lang="sk-SK" sz="28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e34 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6858016" y="0"/>
            <a:ext cx="228601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sz="7200" dirty="0" smtClean="0"/>
              <a:t>CD31</a:t>
            </a:r>
            <a:endParaRPr lang="sk-SK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e33 CD34 foc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6929422" y="0"/>
            <a:ext cx="221457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sz="7200" dirty="0" smtClean="0"/>
              <a:t>CD34</a:t>
            </a:r>
            <a:endParaRPr lang="sk-SK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e36 D2-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0" y="0"/>
            <a:ext cx="250033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sz="7200" dirty="0" smtClean="0"/>
              <a:t>D2-40</a:t>
            </a:r>
            <a:endParaRPr lang="sk-SK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e38 FLI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8281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7358050" y="0"/>
            <a:ext cx="178595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sz="7200" dirty="0" smtClean="0"/>
              <a:t>FLI1</a:t>
            </a:r>
            <a:endParaRPr lang="sk-SK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e42 CD1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6429356" y="0"/>
            <a:ext cx="271464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sz="7200" dirty="0" smtClean="0"/>
              <a:t>CD117</a:t>
            </a:r>
            <a:endParaRPr lang="sk-SK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e60.jpg"/>
          <p:cNvPicPr>
            <a:picLocks noChangeAspect="1"/>
          </p:cNvPicPr>
          <p:nvPr/>
        </p:nvPicPr>
        <p:blipFill>
          <a:blip r:embed="rId2" cstate="print">
            <a:lum bright="-9000" contrast="15000"/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e61.jpg"/>
          <p:cNvPicPr>
            <a:picLocks noChangeAspect="1"/>
          </p:cNvPicPr>
          <p:nvPr/>
        </p:nvPicPr>
        <p:blipFill>
          <a:blip r:embed="rId2" cstate="print">
            <a:lum bright="-8000" contrast="15000"/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e62.jpg"/>
          <p:cNvPicPr>
            <a:picLocks noChangeAspect="1"/>
          </p:cNvPicPr>
          <p:nvPr/>
        </p:nvPicPr>
        <p:blipFill>
          <a:blip r:embed="rId2" cstate="print">
            <a:lum bright="-3000" contrast="16000"/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  <p:pic>
        <p:nvPicPr>
          <p:cNvPr id="3" name="Obrázok 2" descr="Image37 FLI1.jpg"/>
          <p:cNvPicPr>
            <a:picLocks noChangeAspect="1"/>
          </p:cNvPicPr>
          <p:nvPr/>
        </p:nvPicPr>
        <p:blipFill>
          <a:blip r:embed="rId3" cstate="print">
            <a:lum bright="-5000" contrast="14000"/>
          </a:blip>
          <a:stretch>
            <a:fillRect/>
          </a:stretch>
        </p:blipFill>
        <p:spPr>
          <a:xfrm>
            <a:off x="71406" y="53789"/>
            <a:ext cx="4482702" cy="3375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BlokTextu 3"/>
          <p:cNvSpPr txBox="1"/>
          <p:nvPr/>
        </p:nvSpPr>
        <p:spPr>
          <a:xfrm>
            <a:off x="3143240" y="0"/>
            <a:ext cx="135735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sz="5400" dirty="0" smtClean="0"/>
              <a:t>FLI1</a:t>
            </a:r>
            <a:endParaRPr lang="sk-SK" sz="5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Image53.jpg"/>
          <p:cNvPicPr>
            <a:picLocks noChangeAspect="1"/>
          </p:cNvPicPr>
          <p:nvPr/>
        </p:nvPicPr>
        <p:blipFill>
          <a:blip r:embed="rId2" cstate="print">
            <a:lum contrast="43000"/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e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e41.jpg"/>
          <p:cNvPicPr>
            <a:picLocks noChangeAspect="1"/>
          </p:cNvPicPr>
          <p:nvPr/>
        </p:nvPicPr>
        <p:blipFill>
          <a:blip r:embed="rId2" cstate="print">
            <a:lum bright="-3000" contrast="14000"/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e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70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69" y="428628"/>
            <a:ext cx="8832487" cy="5929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67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04" y="428604"/>
            <a:ext cx="8726107" cy="5857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67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6" y="428604"/>
            <a:ext cx="8929718" cy="5994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77" y="1071546"/>
            <a:ext cx="9049817" cy="480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71414"/>
            <a:ext cx="3857652" cy="290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bdĺžnik 2"/>
          <p:cNvSpPr/>
          <p:nvPr/>
        </p:nvSpPr>
        <p:spPr>
          <a:xfrm>
            <a:off x="1140701" y="6263366"/>
            <a:ext cx="70031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800" dirty="0" err="1" smtClean="0"/>
              <a:t>Tatsas</a:t>
            </a:r>
            <a:r>
              <a:rPr lang="sk-SK" sz="2800" dirty="0" smtClean="0"/>
              <a:t> </a:t>
            </a:r>
            <a:r>
              <a:rPr lang="sk-SK" sz="2800" dirty="0" err="1" smtClean="0"/>
              <a:t>et</a:t>
            </a:r>
            <a:r>
              <a:rPr lang="sk-SK" sz="2800" dirty="0" smtClean="0"/>
              <a:t> al. </a:t>
            </a:r>
            <a:r>
              <a:rPr lang="fr-FR" sz="2800" dirty="0" smtClean="0"/>
              <a:t>J </a:t>
            </a:r>
            <a:r>
              <a:rPr lang="fr-FR" sz="2800" dirty="0" err="1" smtClean="0"/>
              <a:t>Cutan</a:t>
            </a:r>
            <a:r>
              <a:rPr lang="fr-FR" sz="2800" dirty="0" smtClean="0"/>
              <a:t> </a:t>
            </a:r>
            <a:r>
              <a:rPr lang="fr-FR" sz="2800" dirty="0" err="1" smtClean="0"/>
              <a:t>Pathol</a:t>
            </a:r>
            <a:r>
              <a:rPr lang="fr-FR" sz="2800" dirty="0" smtClean="0"/>
              <a:t> 2010; 37: 901–906. </a:t>
            </a:r>
            <a:endParaRPr lang="sk-SK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lum bright="-18000" contrast="14000"/>
          </a:blip>
          <a:srcRect/>
          <a:stretch>
            <a:fillRect/>
          </a:stretch>
        </p:blipFill>
        <p:spPr bwMode="auto">
          <a:xfrm>
            <a:off x="214314" y="2998432"/>
            <a:ext cx="8643966" cy="3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428596" y="2285992"/>
            <a:ext cx="83582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b="1" dirty="0" err="1" smtClean="0"/>
              <a:t>Ackerman</a:t>
            </a:r>
            <a:r>
              <a:rPr lang="sk-SK" sz="3600" b="1" dirty="0" smtClean="0"/>
              <a:t> AB, </a:t>
            </a:r>
            <a:r>
              <a:rPr lang="sk-SK" sz="3600" b="1" dirty="0" err="1" smtClean="0"/>
              <a:t>Guo</a:t>
            </a:r>
            <a:r>
              <a:rPr lang="sk-SK" sz="3600" b="1" dirty="0" smtClean="0"/>
              <a:t> Y, </a:t>
            </a:r>
            <a:r>
              <a:rPr lang="sk-SK" sz="3600" b="1" dirty="0" err="1" smtClean="0"/>
              <a:t>Vitale</a:t>
            </a:r>
            <a:r>
              <a:rPr lang="sk-SK" sz="3600" b="1" dirty="0" smtClean="0"/>
              <a:t> PA, </a:t>
            </a:r>
            <a:r>
              <a:rPr lang="sk-SK" sz="3600" b="1" dirty="0" err="1" smtClean="0"/>
              <a:t>Vossaert</a:t>
            </a:r>
            <a:r>
              <a:rPr lang="sk-SK" sz="3600" b="1" dirty="0" smtClean="0"/>
              <a:t> K. </a:t>
            </a:r>
            <a:r>
              <a:rPr lang="sk-SK" sz="3600" b="1" dirty="0" err="1" smtClean="0"/>
              <a:t>Clues</a:t>
            </a:r>
            <a:r>
              <a:rPr lang="sk-SK" sz="3600" b="1" dirty="0" smtClean="0"/>
              <a:t> to </a:t>
            </a:r>
            <a:r>
              <a:rPr lang="en-US" sz="3600" b="1" dirty="0" smtClean="0"/>
              <a:t>diagnosis in </a:t>
            </a:r>
            <a:r>
              <a:rPr lang="en-US" sz="3600" b="1" dirty="0" err="1" smtClean="0"/>
              <a:t>dermatopathology</a:t>
            </a:r>
            <a:r>
              <a:rPr lang="en-US" sz="3600" b="1" dirty="0" smtClean="0"/>
              <a:t>. Chicago: ASCP Press, 1993;</a:t>
            </a:r>
            <a:r>
              <a:rPr lang="sk-SK" sz="3600" b="1" dirty="0" smtClean="0"/>
              <a:t> 357.</a:t>
            </a:r>
            <a:endParaRPr lang="sk-SK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8794" y="1571612"/>
            <a:ext cx="5143536" cy="387278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42844" y="5643579"/>
            <a:ext cx="8929718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sz="3200" dirty="0" smtClean="0"/>
              <a:t>Tumor </a:t>
            </a:r>
            <a:r>
              <a:rPr lang="sk-SK" sz="3200" dirty="0" err="1" smtClean="0"/>
              <a:t>of</a:t>
            </a:r>
            <a:r>
              <a:rPr lang="sk-SK" sz="3200" dirty="0" smtClean="0"/>
              <a:t> </a:t>
            </a:r>
            <a:r>
              <a:rPr lang="sk-SK" sz="3200" dirty="0" err="1" smtClean="0"/>
              <a:t>the</a:t>
            </a:r>
            <a:r>
              <a:rPr lang="sk-SK" sz="3200" dirty="0" smtClean="0"/>
              <a:t> </a:t>
            </a:r>
            <a:r>
              <a:rPr lang="sk-SK" sz="3200" dirty="0" err="1" smtClean="0"/>
              <a:t>stomach</a:t>
            </a:r>
            <a:r>
              <a:rPr lang="sk-SK" sz="3200" dirty="0" smtClean="0"/>
              <a:t>, </a:t>
            </a:r>
            <a:r>
              <a:rPr lang="sk-SK" sz="3200" dirty="0" err="1" smtClean="0"/>
              <a:t>sent</a:t>
            </a:r>
            <a:r>
              <a:rPr lang="sk-SK" sz="3200" dirty="0" smtClean="0"/>
              <a:t> in </a:t>
            </a:r>
            <a:r>
              <a:rPr lang="sk-SK" sz="3200" dirty="0" err="1" smtClean="0"/>
              <a:t>consultation</a:t>
            </a:r>
            <a:r>
              <a:rPr lang="sk-SK" sz="3200" dirty="0" smtClean="0"/>
              <a:t> </a:t>
            </a:r>
            <a:r>
              <a:rPr lang="sk-SK" sz="3200" dirty="0" err="1" smtClean="0"/>
              <a:t>as</a:t>
            </a:r>
            <a:r>
              <a:rPr lang="sk-SK" sz="3200" dirty="0" smtClean="0"/>
              <a:t> a </a:t>
            </a:r>
            <a:r>
              <a:rPr lang="sk-SK" sz="3200" dirty="0" err="1" smtClean="0"/>
              <a:t>possible</a:t>
            </a:r>
            <a:r>
              <a:rPr lang="sk-SK" sz="3200" dirty="0" smtClean="0"/>
              <a:t> </a:t>
            </a:r>
            <a:r>
              <a:rPr lang="sk-SK" sz="3200" dirty="0" err="1" smtClean="0"/>
              <a:t>angiosarcoma</a:t>
            </a:r>
            <a:endParaRPr lang="sk-SK" sz="3200" dirty="0"/>
          </a:p>
        </p:txBody>
      </p:sp>
      <p:sp>
        <p:nvSpPr>
          <p:cNvPr id="4" name="Nadpis 2"/>
          <p:cNvSpPr txBox="1">
            <a:spLocks/>
          </p:cNvSpPr>
          <p:nvPr/>
        </p:nvSpPr>
        <p:spPr>
          <a:xfrm>
            <a:off x="285720" y="71414"/>
            <a:ext cx="864399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Angiosarcoma</a:t>
            </a:r>
            <a:r>
              <a:rPr kumimoji="0" lang="sk-SK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DDX: </a:t>
            </a:r>
            <a:r>
              <a:rPr kumimoji="0" lang="sk-SK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Immunohistochemistry</a:t>
            </a:r>
            <a:endParaRPr kumimoji="0" lang="sk-SK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e44.jpg"/>
          <p:cNvPicPr>
            <a:picLocks noChangeAspect="1"/>
          </p:cNvPicPr>
          <p:nvPr/>
        </p:nvPicPr>
        <p:blipFill>
          <a:blip r:embed="rId2">
            <a:lum bright="-7000" contrast="31000"/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e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e6 CD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6858016" y="0"/>
            <a:ext cx="228601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sz="7200" dirty="0" smtClean="0"/>
              <a:t>CD31</a:t>
            </a:r>
            <a:endParaRPr lang="sk-SK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e7 CD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" y="0"/>
            <a:ext cx="4625579" cy="3482789"/>
          </a:xfrm>
          <a:prstGeom prst="rect">
            <a:avLst/>
          </a:prstGeom>
        </p:spPr>
      </p:pic>
      <p:pic>
        <p:nvPicPr>
          <p:cNvPr id="3" name="Obrázok 2" descr="Image9 AE1A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4981" y="0"/>
            <a:ext cx="4649019" cy="3500438"/>
          </a:xfrm>
          <a:prstGeom prst="rect">
            <a:avLst/>
          </a:prstGeom>
        </p:spPr>
      </p:pic>
      <p:pic>
        <p:nvPicPr>
          <p:cNvPr id="4" name="Obrázok 3" descr="Image13 ER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59" y="3482788"/>
            <a:ext cx="4482703" cy="3375212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0" y="0"/>
            <a:ext cx="221454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sz="7200" dirty="0" smtClean="0"/>
              <a:t>CD34</a:t>
            </a:r>
            <a:endParaRPr lang="sk-SK" sz="7200" dirty="0"/>
          </a:p>
        </p:txBody>
      </p:sp>
      <p:sp>
        <p:nvSpPr>
          <p:cNvPr id="6" name="BlokTextu 5"/>
          <p:cNvSpPr txBox="1"/>
          <p:nvPr/>
        </p:nvSpPr>
        <p:spPr>
          <a:xfrm>
            <a:off x="0" y="5657671"/>
            <a:ext cx="171448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sz="7200" dirty="0" smtClean="0"/>
              <a:t>ERG</a:t>
            </a:r>
            <a:endParaRPr lang="sk-SK" sz="7200" dirty="0"/>
          </a:p>
        </p:txBody>
      </p:sp>
      <p:sp>
        <p:nvSpPr>
          <p:cNvPr id="7" name="BlokTextu 6"/>
          <p:cNvSpPr txBox="1"/>
          <p:nvPr/>
        </p:nvSpPr>
        <p:spPr>
          <a:xfrm>
            <a:off x="4500562" y="0"/>
            <a:ext cx="357186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sz="7200" dirty="0" smtClean="0"/>
              <a:t>AE1/AE3</a:t>
            </a:r>
            <a:endParaRPr lang="sk-SK" sz="7200" dirty="0"/>
          </a:p>
        </p:txBody>
      </p:sp>
      <p:sp>
        <p:nvSpPr>
          <p:cNvPr id="9" name="BlokTextu 8"/>
          <p:cNvSpPr txBox="1"/>
          <p:nvPr/>
        </p:nvSpPr>
        <p:spPr>
          <a:xfrm>
            <a:off x="4714876" y="4143380"/>
            <a:ext cx="421481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sz="5400" dirty="0" err="1" smtClean="0"/>
              <a:t>Non-specific</a:t>
            </a:r>
            <a:r>
              <a:rPr lang="sk-SK" sz="5400" dirty="0" smtClean="0"/>
              <a:t> FLI </a:t>
            </a:r>
            <a:r>
              <a:rPr lang="sk-SK" sz="5400" dirty="0" err="1" smtClean="0"/>
              <a:t>positivity</a:t>
            </a:r>
            <a:endParaRPr lang="sk-SK" sz="5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Image11 CD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4678" y="2421744"/>
            <a:ext cx="5891902" cy="4436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Obrázok 1" descr="Image10 CD1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891902" cy="4436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BlokTextu 3"/>
          <p:cNvSpPr txBox="1"/>
          <p:nvPr/>
        </p:nvSpPr>
        <p:spPr>
          <a:xfrm>
            <a:off x="0" y="4443249"/>
            <a:ext cx="271464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sz="7200" dirty="0" smtClean="0"/>
              <a:t>CD163</a:t>
            </a:r>
            <a:endParaRPr lang="sk-SK" sz="7200" dirty="0"/>
          </a:p>
        </p:txBody>
      </p:sp>
      <p:sp>
        <p:nvSpPr>
          <p:cNvPr id="5" name="BlokTextu 4"/>
          <p:cNvSpPr txBox="1"/>
          <p:nvPr/>
        </p:nvSpPr>
        <p:spPr>
          <a:xfrm>
            <a:off x="6929422" y="1214422"/>
            <a:ext cx="221457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sz="7200" dirty="0" smtClean="0"/>
              <a:t>CD68</a:t>
            </a:r>
            <a:endParaRPr lang="sk-SK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71406" y="1357298"/>
            <a:ext cx="9001156" cy="45243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k-SK" sz="4800" dirty="0" err="1" smtClean="0"/>
              <a:t>McKenney</a:t>
            </a:r>
            <a:r>
              <a:rPr lang="sk-SK" sz="4800" dirty="0" smtClean="0"/>
              <a:t> JK, Weiss SW, </a:t>
            </a:r>
            <a:r>
              <a:rPr lang="sk-SK" sz="4800" dirty="0" err="1" smtClean="0"/>
              <a:t>Folpe</a:t>
            </a:r>
            <a:r>
              <a:rPr lang="sk-SK" sz="4800" dirty="0" smtClean="0"/>
              <a:t> AL. CD31 </a:t>
            </a:r>
            <a:r>
              <a:rPr lang="sk-SK" sz="4800" dirty="0" err="1" smtClean="0"/>
              <a:t>expression</a:t>
            </a:r>
            <a:r>
              <a:rPr lang="sk-SK" sz="4800" dirty="0" smtClean="0"/>
              <a:t> in </a:t>
            </a:r>
            <a:r>
              <a:rPr lang="en-US" sz="4800" dirty="0" err="1" smtClean="0"/>
              <a:t>intratumoral</a:t>
            </a:r>
            <a:r>
              <a:rPr lang="en-US" sz="4800" dirty="0" smtClean="0"/>
              <a:t> macrophages</a:t>
            </a:r>
            <a:r>
              <a:rPr lang="sk-SK" sz="4800" dirty="0" smtClean="0"/>
              <a:t> </a:t>
            </a:r>
            <a:r>
              <a:rPr lang="en-US" sz="4800" dirty="0" smtClean="0"/>
              <a:t>: a potential diagnostic</a:t>
            </a:r>
            <a:r>
              <a:rPr lang="sk-SK" sz="4800" dirty="0" smtClean="0"/>
              <a:t> </a:t>
            </a:r>
            <a:r>
              <a:rPr lang="en-US" sz="4800" dirty="0" smtClean="0"/>
              <a:t>pitfall. </a:t>
            </a:r>
            <a:endParaRPr lang="sk-SK" sz="4800" dirty="0" smtClean="0"/>
          </a:p>
          <a:p>
            <a:endParaRPr lang="sk-SK" sz="4800" b="1" i="1" dirty="0" smtClean="0"/>
          </a:p>
          <a:p>
            <a:r>
              <a:rPr lang="en-US" sz="4800" b="1" i="1" dirty="0" smtClean="0"/>
              <a:t>Am</a:t>
            </a:r>
            <a:r>
              <a:rPr lang="sk-SK" sz="4800" b="1" i="1" dirty="0" smtClean="0"/>
              <a:t> J </a:t>
            </a:r>
            <a:r>
              <a:rPr lang="sk-SK" sz="4800" b="1" i="1" dirty="0" err="1" smtClean="0"/>
              <a:t>Surg</a:t>
            </a:r>
            <a:r>
              <a:rPr lang="sk-SK" sz="4800" b="1" i="1" dirty="0" smtClean="0"/>
              <a:t> </a:t>
            </a:r>
            <a:r>
              <a:rPr lang="sk-SK" sz="4800" b="1" i="1" dirty="0" err="1" smtClean="0"/>
              <a:t>Pathol</a:t>
            </a:r>
            <a:r>
              <a:rPr lang="sk-SK" sz="4800" b="1" i="1" dirty="0" smtClean="0"/>
              <a:t> 2001; 25: 1167</a:t>
            </a:r>
            <a:endParaRPr lang="sk-SK" sz="4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285720" y="428604"/>
            <a:ext cx="8643998" cy="6186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dirty="0" smtClean="0"/>
              <a:t>McKay KM et al. Expression of ERG, an </a:t>
            </a:r>
            <a:r>
              <a:rPr lang="en-US" sz="3600" dirty="0" err="1" smtClean="0"/>
              <a:t>Ets</a:t>
            </a:r>
            <a:r>
              <a:rPr lang="en-US" sz="3600" dirty="0" smtClean="0"/>
              <a:t> family transcription factor,</a:t>
            </a:r>
            <a:r>
              <a:rPr lang="sk-SK" sz="3600" dirty="0" smtClean="0"/>
              <a:t> </a:t>
            </a:r>
            <a:r>
              <a:rPr lang="en-US" sz="3600" dirty="0" smtClean="0"/>
              <a:t>distinguishes</a:t>
            </a:r>
            <a:r>
              <a:rPr lang="sk-SK" sz="3600" dirty="0" smtClean="0"/>
              <a:t> </a:t>
            </a:r>
            <a:r>
              <a:rPr lang="en-US" sz="3600" dirty="0" err="1" smtClean="0"/>
              <a:t>cutaneous</a:t>
            </a:r>
            <a:r>
              <a:rPr lang="en-US" sz="3600" dirty="0" smtClean="0"/>
              <a:t> </a:t>
            </a:r>
            <a:r>
              <a:rPr lang="en-US" sz="3600" dirty="0" err="1" smtClean="0"/>
              <a:t>angiosarcoma</a:t>
            </a:r>
            <a:r>
              <a:rPr lang="en-US" sz="3600" dirty="0" smtClean="0"/>
              <a:t> from histological mimics. </a:t>
            </a:r>
            <a:endParaRPr lang="sk-SK" sz="3600" dirty="0" smtClean="0"/>
          </a:p>
          <a:p>
            <a:endParaRPr lang="sk-SK" sz="3600" b="1" i="1" dirty="0" smtClean="0"/>
          </a:p>
          <a:p>
            <a:r>
              <a:rPr lang="en-US" sz="3600" b="1" i="1" dirty="0" smtClean="0"/>
              <a:t>Histopathology</a:t>
            </a:r>
            <a:r>
              <a:rPr lang="sk-SK" sz="3600" b="1" i="1" dirty="0" smtClean="0"/>
              <a:t> </a:t>
            </a:r>
            <a:r>
              <a:rPr lang="sk-SK" sz="3600" b="1" dirty="0" smtClean="0"/>
              <a:t>2012; 61(5): 989–991.</a:t>
            </a:r>
          </a:p>
          <a:p>
            <a:endParaRPr lang="sk-SK" sz="3600" b="1" dirty="0" smtClean="0"/>
          </a:p>
          <a:p>
            <a:pPr algn="ctr"/>
            <a:r>
              <a:rPr lang="sk-SK" sz="3600" b="1" dirty="0" smtClean="0">
                <a:solidFill>
                  <a:srgbClr val="FF0000"/>
                </a:solidFill>
              </a:rPr>
              <a:t>ERG: 100% </a:t>
            </a:r>
            <a:r>
              <a:rPr lang="sk-SK" sz="3600" b="1" dirty="0" err="1" smtClean="0">
                <a:solidFill>
                  <a:srgbClr val="FF0000"/>
                </a:solidFill>
              </a:rPr>
              <a:t>sensitivity</a:t>
            </a:r>
            <a:r>
              <a:rPr lang="sk-SK" sz="3600" b="1" dirty="0" smtClean="0">
                <a:solidFill>
                  <a:srgbClr val="FF0000"/>
                </a:solidFill>
              </a:rPr>
              <a:t> 100% </a:t>
            </a:r>
            <a:r>
              <a:rPr lang="sk-SK" sz="3600" b="1" dirty="0" err="1" smtClean="0">
                <a:solidFill>
                  <a:srgbClr val="FF0000"/>
                </a:solidFill>
              </a:rPr>
              <a:t>specificity</a:t>
            </a:r>
            <a:endParaRPr lang="sk-SK" sz="3600" b="1" dirty="0" smtClean="0">
              <a:solidFill>
                <a:srgbClr val="FF0000"/>
              </a:solidFill>
            </a:endParaRPr>
          </a:p>
          <a:p>
            <a:pPr algn="ctr"/>
            <a:r>
              <a:rPr lang="sk-SK" sz="3600" b="1" dirty="0" smtClean="0">
                <a:solidFill>
                  <a:srgbClr val="FF0000"/>
                </a:solidFill>
              </a:rPr>
              <a:t>VS</a:t>
            </a:r>
          </a:p>
          <a:p>
            <a:pPr algn="ctr"/>
            <a:r>
              <a:rPr lang="sk-SK" sz="3600" b="1" dirty="0" smtClean="0">
                <a:solidFill>
                  <a:srgbClr val="FF0000"/>
                </a:solidFill>
              </a:rPr>
              <a:t>FLI1: 100% </a:t>
            </a:r>
            <a:r>
              <a:rPr lang="sk-SK" sz="3600" b="1" dirty="0" err="1" smtClean="0">
                <a:solidFill>
                  <a:srgbClr val="FF0000"/>
                </a:solidFill>
              </a:rPr>
              <a:t>sensitivity</a:t>
            </a:r>
            <a:r>
              <a:rPr lang="sk-SK" sz="3600" b="1" dirty="0" smtClean="0">
                <a:solidFill>
                  <a:srgbClr val="FF0000"/>
                </a:solidFill>
              </a:rPr>
              <a:t> 29% </a:t>
            </a:r>
            <a:r>
              <a:rPr lang="sk-SK" sz="3600" b="1" dirty="0" err="1" smtClean="0">
                <a:solidFill>
                  <a:srgbClr val="FF0000"/>
                </a:solidFill>
              </a:rPr>
              <a:t>specificity</a:t>
            </a:r>
            <a:endParaRPr lang="sk-SK" sz="3600" b="1" dirty="0" smtClean="0">
              <a:solidFill>
                <a:srgbClr val="FF0000"/>
              </a:solidFill>
            </a:endParaRPr>
          </a:p>
          <a:p>
            <a:pPr algn="ctr"/>
            <a:r>
              <a:rPr lang="sk-SK" sz="3600" b="1" dirty="0" smtClean="0"/>
              <a:t>SO FAR .... </a:t>
            </a:r>
            <a:r>
              <a:rPr lang="sk-SK" sz="3600" b="1" dirty="0" smtClean="0">
                <a:sym typeface="Wingdings"/>
              </a:rPr>
              <a:t></a:t>
            </a:r>
            <a:endParaRPr lang="sk-SK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-9000" contrast="6000"/>
          </a:blip>
          <a:srcRect/>
          <a:stretch>
            <a:fillRect/>
          </a:stretch>
        </p:blipFill>
        <p:spPr bwMode="auto">
          <a:xfrm>
            <a:off x="1000100" y="1285860"/>
            <a:ext cx="6929486" cy="516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/>
          <a:lstStyle/>
          <a:p>
            <a:r>
              <a:rPr lang="sk-SK" dirty="0" smtClean="0"/>
              <a:t>DDX: </a:t>
            </a:r>
            <a:r>
              <a:rPr lang="sk-SK" dirty="0" err="1" smtClean="0"/>
              <a:t>Xanthoma</a:t>
            </a:r>
            <a:endParaRPr lang="sk-SK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04549" y="4500570"/>
            <a:ext cx="2039451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DDX: </a:t>
            </a:r>
            <a:r>
              <a:rPr lang="sk-SK" dirty="0" err="1" smtClean="0"/>
              <a:t>Cutaneous</a:t>
            </a:r>
            <a:r>
              <a:rPr lang="sk-SK" dirty="0" smtClean="0"/>
              <a:t> </a:t>
            </a:r>
            <a:r>
              <a:rPr lang="sk-SK" dirty="0" err="1" smtClean="0"/>
              <a:t>PEComa</a:t>
            </a:r>
            <a:endParaRPr lang="sk-SK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1428736"/>
            <a:ext cx="3594878" cy="2719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4143381"/>
            <a:ext cx="3619493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1428736"/>
            <a:ext cx="5357818" cy="406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BlokTextu 6"/>
          <p:cNvSpPr txBox="1"/>
          <p:nvPr/>
        </p:nvSpPr>
        <p:spPr>
          <a:xfrm>
            <a:off x="3929058" y="5761041"/>
            <a:ext cx="4857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err="1" smtClean="0"/>
              <a:t>Mentzel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et</a:t>
            </a:r>
            <a:r>
              <a:rPr lang="sk-SK" sz="2800" b="1" dirty="0" smtClean="0"/>
              <a:t> al., </a:t>
            </a:r>
            <a:r>
              <a:rPr lang="sk-SK" sz="2800" b="1" dirty="0" err="1" smtClean="0"/>
              <a:t>Histopathology</a:t>
            </a:r>
            <a:r>
              <a:rPr lang="sk-SK" sz="2800" b="1" dirty="0" smtClean="0"/>
              <a:t> 2005, 46, 498–504</a:t>
            </a:r>
            <a:endParaRPr lang="sk-SK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645313"/>
            <a:ext cx="6643734" cy="4998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bdĺžnik 6"/>
          <p:cNvSpPr/>
          <p:nvPr/>
        </p:nvSpPr>
        <p:spPr>
          <a:xfrm>
            <a:off x="549683" y="6143644"/>
            <a:ext cx="79514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3200" dirty="0" err="1" smtClean="0"/>
              <a:t>Liegel</a:t>
            </a:r>
            <a:r>
              <a:rPr lang="sk-SK" sz="3200" dirty="0" smtClean="0"/>
              <a:t> </a:t>
            </a:r>
            <a:r>
              <a:rPr lang="sk-SK" sz="3200" dirty="0" err="1" smtClean="0"/>
              <a:t>et</a:t>
            </a:r>
            <a:r>
              <a:rPr lang="sk-SK" sz="3200" dirty="0" smtClean="0"/>
              <a:t> </a:t>
            </a:r>
            <a:r>
              <a:rPr lang="sk-SK" sz="3200" dirty="0" err="1" smtClean="0"/>
              <a:t>al</a:t>
            </a:r>
            <a:r>
              <a:rPr lang="sk-SK" sz="3200" dirty="0" smtClean="0"/>
              <a:t>, Am J </a:t>
            </a:r>
            <a:r>
              <a:rPr lang="sk-SK" sz="3200" dirty="0" err="1" smtClean="0"/>
              <a:t>Surg</a:t>
            </a:r>
            <a:r>
              <a:rPr lang="sk-SK" sz="3200" dirty="0" smtClean="0"/>
              <a:t> </a:t>
            </a:r>
            <a:r>
              <a:rPr lang="sk-SK" sz="3200" dirty="0" err="1" smtClean="0"/>
              <a:t>Pathol</a:t>
            </a:r>
            <a:r>
              <a:rPr lang="sk-SK" sz="3200" dirty="0" smtClean="0"/>
              <a:t> 2008;32:608–614</a:t>
            </a:r>
            <a:endParaRPr lang="sk-SK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357166"/>
            <a:ext cx="7500990" cy="5646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bdĺžnik 3"/>
          <p:cNvSpPr/>
          <p:nvPr/>
        </p:nvSpPr>
        <p:spPr>
          <a:xfrm>
            <a:off x="549683" y="6143644"/>
            <a:ext cx="79514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3200" dirty="0" err="1" smtClean="0"/>
              <a:t>Liegel</a:t>
            </a:r>
            <a:r>
              <a:rPr lang="sk-SK" sz="3200" dirty="0" smtClean="0"/>
              <a:t> </a:t>
            </a:r>
            <a:r>
              <a:rPr lang="sk-SK" sz="3200" dirty="0" err="1" smtClean="0"/>
              <a:t>et</a:t>
            </a:r>
            <a:r>
              <a:rPr lang="sk-SK" sz="3200" dirty="0" smtClean="0"/>
              <a:t> </a:t>
            </a:r>
            <a:r>
              <a:rPr lang="sk-SK" sz="3200" dirty="0" err="1" smtClean="0"/>
              <a:t>al</a:t>
            </a:r>
            <a:r>
              <a:rPr lang="sk-SK" sz="3200" dirty="0" smtClean="0"/>
              <a:t>, Am J </a:t>
            </a:r>
            <a:r>
              <a:rPr lang="sk-SK" sz="3200" dirty="0" err="1" smtClean="0"/>
              <a:t>Surg</a:t>
            </a:r>
            <a:r>
              <a:rPr lang="sk-SK" sz="3200" dirty="0" smtClean="0"/>
              <a:t> </a:t>
            </a:r>
            <a:r>
              <a:rPr lang="sk-SK" sz="3200" dirty="0" err="1" smtClean="0"/>
              <a:t>Pathol</a:t>
            </a:r>
            <a:r>
              <a:rPr lang="sk-SK" sz="3200" dirty="0" smtClean="0"/>
              <a:t> 2008;32:608–614</a:t>
            </a:r>
            <a:endParaRPr lang="sk-SK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e54.jpg"/>
          <p:cNvPicPr>
            <a:picLocks noChangeAspect="1"/>
          </p:cNvPicPr>
          <p:nvPr/>
        </p:nvPicPr>
        <p:blipFill>
          <a:blip r:embed="rId2" cstate="print">
            <a:lum bright="-11000" contrast="42000"/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DDX: </a:t>
            </a:r>
            <a:r>
              <a:rPr lang="sk-SK" dirty="0" err="1" smtClean="0"/>
              <a:t>Clear</a:t>
            </a:r>
            <a:r>
              <a:rPr lang="sk-SK" dirty="0" smtClean="0"/>
              <a:t> </a:t>
            </a:r>
            <a:r>
              <a:rPr lang="sk-SK" dirty="0" err="1" smtClean="0"/>
              <a:t>cell</a:t>
            </a:r>
            <a:r>
              <a:rPr lang="sk-SK" dirty="0" smtClean="0"/>
              <a:t> </a:t>
            </a:r>
            <a:r>
              <a:rPr lang="sk-SK" dirty="0" err="1" smtClean="0"/>
              <a:t>dermatofibroma</a:t>
            </a:r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785786" y="6072206"/>
            <a:ext cx="7929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 smtClean="0"/>
              <a:t>Zelger</a:t>
            </a:r>
            <a:r>
              <a:rPr lang="sk-SK" sz="3200" dirty="0" smtClean="0"/>
              <a:t> </a:t>
            </a:r>
            <a:r>
              <a:rPr lang="sk-SK" sz="3200" dirty="0" err="1" smtClean="0"/>
              <a:t>et</a:t>
            </a:r>
            <a:r>
              <a:rPr lang="sk-SK" sz="3200" dirty="0" smtClean="0"/>
              <a:t> al. </a:t>
            </a:r>
            <a:r>
              <a:rPr lang="sk-SK" sz="3200" dirty="0" err="1" smtClean="0"/>
              <a:t>Histopathology</a:t>
            </a:r>
            <a:r>
              <a:rPr lang="sk-SK" sz="3200" dirty="0" smtClean="0"/>
              <a:t> 1997, 30, 64-69</a:t>
            </a:r>
            <a:endParaRPr lang="sk-SK" sz="32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5319" y="1714488"/>
            <a:ext cx="6158515" cy="400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638" y="785794"/>
            <a:ext cx="7583576" cy="5333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40423" y="4572008"/>
            <a:ext cx="1903577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142984"/>
            <a:ext cx="4200525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8245" y="2786058"/>
            <a:ext cx="5985755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DDX: </a:t>
            </a:r>
            <a:r>
              <a:rPr kumimoji="0" lang="sk-SK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Clear</a:t>
            </a:r>
            <a:r>
              <a:rPr kumimoji="0" lang="sk-SK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k-SK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cell</a:t>
            </a:r>
            <a:r>
              <a:rPr kumimoji="0" lang="sk-SK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sk-SK" sz="4400" dirty="0" smtClean="0">
                <a:latin typeface="+mj-lt"/>
                <a:ea typeface="+mj-ea"/>
                <a:cs typeface="+mj-cs"/>
              </a:rPr>
              <a:t>AFX</a:t>
            </a:r>
            <a:endParaRPr kumimoji="0" lang="sk-SK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72008"/>
            <a:ext cx="1903577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DDX: </a:t>
            </a:r>
            <a:r>
              <a:rPr lang="sk-SK" dirty="0" err="1" smtClean="0"/>
              <a:t>Baloon</a:t>
            </a:r>
            <a:r>
              <a:rPr lang="sk-SK" dirty="0" smtClean="0"/>
              <a:t> </a:t>
            </a:r>
            <a:r>
              <a:rPr lang="sk-SK" dirty="0" err="1" smtClean="0"/>
              <a:t>cell</a:t>
            </a:r>
            <a:r>
              <a:rPr lang="sk-SK" dirty="0" smtClean="0"/>
              <a:t> </a:t>
            </a:r>
            <a:r>
              <a:rPr lang="sk-SK" dirty="0" err="1" smtClean="0"/>
              <a:t>melanoma</a:t>
            </a:r>
            <a:endParaRPr lang="sk-SK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428736"/>
            <a:ext cx="6353202" cy="480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8"/>
            <a:ext cx="1903577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DDX: </a:t>
            </a:r>
            <a:r>
              <a:rPr lang="sk-SK" dirty="0" err="1" smtClean="0"/>
              <a:t>Cutaneous</a:t>
            </a:r>
            <a:r>
              <a:rPr lang="sk-SK" dirty="0" smtClean="0"/>
              <a:t> </a:t>
            </a:r>
            <a:r>
              <a:rPr lang="sk-SK" dirty="0" err="1" smtClean="0"/>
              <a:t>atypical</a:t>
            </a:r>
            <a:r>
              <a:rPr lang="sk-SK" dirty="0" smtClean="0"/>
              <a:t> </a:t>
            </a:r>
            <a:r>
              <a:rPr lang="sk-SK" dirty="0" err="1" smtClean="0"/>
              <a:t>lipoma</a:t>
            </a:r>
            <a:endParaRPr lang="sk-SK" dirty="0"/>
          </a:p>
        </p:txBody>
      </p:sp>
      <p:pic>
        <p:nvPicPr>
          <p:cNvPr id="4" name="Obrázok 3" descr="Image1.jpg"/>
          <p:cNvPicPr>
            <a:picLocks noChangeAspect="1"/>
          </p:cNvPicPr>
          <p:nvPr/>
        </p:nvPicPr>
        <p:blipFill>
          <a:blip r:embed="rId2" cstate="print">
            <a:lum bright="-7000" contrast="26000"/>
          </a:blip>
          <a:stretch>
            <a:fillRect/>
          </a:stretch>
        </p:blipFill>
        <p:spPr>
          <a:xfrm>
            <a:off x="1214414" y="1570771"/>
            <a:ext cx="6357982" cy="4787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Image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lipogranuloma Image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e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p16.jpg"/>
          <p:cNvPicPr>
            <a:picLocks noChangeAspect="1"/>
          </p:cNvPicPr>
          <p:nvPr/>
        </p:nvPicPr>
        <p:blipFill>
          <a:blip r:embed="rId2">
            <a:lum contrast="19000"/>
          </a:blip>
          <a:stretch>
            <a:fillRect/>
          </a:stretch>
        </p:blipFill>
        <p:spPr>
          <a:xfrm>
            <a:off x="0" y="0"/>
            <a:ext cx="9144000" cy="6884894"/>
          </a:xfrm>
          <a:prstGeom prst="rect">
            <a:avLst/>
          </a:prstGeom>
        </p:spPr>
      </p:pic>
      <p:pic>
        <p:nvPicPr>
          <p:cNvPr id="2" name="Obrázok 1" descr="MDM2.jpg"/>
          <p:cNvPicPr>
            <a:picLocks noChangeAspect="1"/>
          </p:cNvPicPr>
          <p:nvPr/>
        </p:nvPicPr>
        <p:blipFill>
          <a:blip r:embed="rId3" cstate="print">
            <a:lum bright="8000" contrast="16000"/>
          </a:blip>
          <a:stretch>
            <a:fillRect/>
          </a:stretch>
        </p:blipFill>
        <p:spPr>
          <a:xfrm>
            <a:off x="0" y="0"/>
            <a:ext cx="3839761" cy="28911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BlokTextu 3"/>
          <p:cNvSpPr txBox="1"/>
          <p:nvPr/>
        </p:nvSpPr>
        <p:spPr>
          <a:xfrm>
            <a:off x="7429456" y="5657671"/>
            <a:ext cx="171454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sz="7200" dirty="0" smtClean="0"/>
              <a:t>P16</a:t>
            </a:r>
            <a:endParaRPr lang="sk-SK" sz="7200" dirty="0"/>
          </a:p>
        </p:txBody>
      </p:sp>
      <p:sp>
        <p:nvSpPr>
          <p:cNvPr id="5" name="BlokTextu 4"/>
          <p:cNvSpPr txBox="1"/>
          <p:nvPr/>
        </p:nvSpPr>
        <p:spPr>
          <a:xfrm>
            <a:off x="0" y="0"/>
            <a:ext cx="2143108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sz="5400" dirty="0" smtClean="0"/>
              <a:t>MDM2</a:t>
            </a:r>
            <a:endParaRPr lang="sk-SK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sk-SK" sz="9600" dirty="0" err="1" smtClean="0"/>
              <a:t>Thank</a:t>
            </a:r>
            <a:r>
              <a:rPr lang="sk-SK" sz="9600" dirty="0" smtClean="0"/>
              <a:t> </a:t>
            </a:r>
            <a:r>
              <a:rPr lang="sk-SK" sz="9600" dirty="0" err="1" smtClean="0"/>
              <a:t>you</a:t>
            </a:r>
            <a:r>
              <a:rPr lang="sk-SK" sz="9600" dirty="0" smtClean="0"/>
              <a:t> !</a:t>
            </a:r>
            <a:endParaRPr lang="sk-SK"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e55.jpg"/>
          <p:cNvPicPr>
            <a:picLocks noChangeAspect="1"/>
          </p:cNvPicPr>
          <p:nvPr/>
        </p:nvPicPr>
        <p:blipFill>
          <a:blip r:embed="rId2" cstate="print">
            <a:lum bright="-10000" contrast="37000"/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e56.jpg"/>
          <p:cNvPicPr>
            <a:picLocks noChangeAspect="1"/>
          </p:cNvPicPr>
          <p:nvPr/>
        </p:nvPicPr>
        <p:blipFill>
          <a:blip r:embed="rId2" cstate="print">
            <a:lum bright="-9000" contrast="29000"/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age57.jpg"/>
          <p:cNvPicPr>
            <a:picLocks noChangeAspect="1"/>
          </p:cNvPicPr>
          <p:nvPr/>
        </p:nvPicPr>
        <p:blipFill>
          <a:blip r:embed="rId2" cstate="print">
            <a:lum bright="-12000" contrast="22000"/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 descr="Image1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280</Words>
  <Application>Microsoft Office PowerPoint</Application>
  <PresentationFormat>Prezentácia na obrazovke (4:3)</PresentationFormat>
  <Paragraphs>68</Paragraphs>
  <Slides>59</Slides>
  <Notes>1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59</vt:i4>
      </vt:variant>
    </vt:vector>
  </HeadingPairs>
  <TitlesOfParts>
    <vt:vector size="60" baseType="lpstr">
      <vt:lpstr>Motív Office</vt:lpstr>
      <vt:lpstr>SD-IAP No.478</vt:lpstr>
      <vt:lpstr>Clinical history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Immunohistochemistry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Snímka 29</vt:lpstr>
      <vt:lpstr>Snímka 30</vt:lpstr>
      <vt:lpstr>Snímka 31</vt:lpstr>
      <vt:lpstr>Snímka 32</vt:lpstr>
      <vt:lpstr>Snímka 33</vt:lpstr>
      <vt:lpstr>Snímka 34</vt:lpstr>
      <vt:lpstr>Snímka 35</vt:lpstr>
      <vt:lpstr>Snímka 36</vt:lpstr>
      <vt:lpstr>Snímka 37</vt:lpstr>
      <vt:lpstr>Snímka 38</vt:lpstr>
      <vt:lpstr>Snímka 39</vt:lpstr>
      <vt:lpstr>Snímka 40</vt:lpstr>
      <vt:lpstr>Snímka 41</vt:lpstr>
      <vt:lpstr>Snímka 42</vt:lpstr>
      <vt:lpstr>Snímka 43</vt:lpstr>
      <vt:lpstr>Snímka 44</vt:lpstr>
      <vt:lpstr>Snímka 45</vt:lpstr>
      <vt:lpstr>DDX: Xanthoma</vt:lpstr>
      <vt:lpstr>DDX: Cutaneous PEComa</vt:lpstr>
      <vt:lpstr>Snímka 48</vt:lpstr>
      <vt:lpstr>Snímka 49</vt:lpstr>
      <vt:lpstr>DDX: Clear cell dermatofibroma</vt:lpstr>
      <vt:lpstr>Snímka 51</vt:lpstr>
      <vt:lpstr>Snímka 52</vt:lpstr>
      <vt:lpstr>DDX: Baloon cell melanoma</vt:lpstr>
      <vt:lpstr>DDX: Cutaneous atypical lipoma</vt:lpstr>
      <vt:lpstr>Snímka 55</vt:lpstr>
      <vt:lpstr>Snímka 56</vt:lpstr>
      <vt:lpstr>Snímka 57</vt:lpstr>
      <vt:lpstr>Snímka 58</vt:lpstr>
      <vt:lpstr>Thank you !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Evka</dc:creator>
  <cp:lastModifiedBy>Evka</cp:lastModifiedBy>
  <cp:revision>47</cp:revision>
  <dcterms:created xsi:type="dcterms:W3CDTF">2012-11-30T16:57:44Z</dcterms:created>
  <dcterms:modified xsi:type="dcterms:W3CDTF">2013-06-19T20:28:04Z</dcterms:modified>
</cp:coreProperties>
</file>