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8" r:id="rId2"/>
    <p:sldId id="260" r:id="rId3"/>
    <p:sldId id="282" r:id="rId4"/>
    <p:sldId id="283" r:id="rId5"/>
    <p:sldId id="284" r:id="rId6"/>
    <p:sldId id="286" r:id="rId7"/>
    <p:sldId id="287" r:id="rId8"/>
    <p:sldId id="272" r:id="rId9"/>
    <p:sldId id="264" r:id="rId10"/>
    <p:sldId id="265" r:id="rId11"/>
    <p:sldId id="266" r:id="rId12"/>
    <p:sldId id="257" r:id="rId13"/>
    <p:sldId id="267" r:id="rId14"/>
    <p:sldId id="269" r:id="rId15"/>
    <p:sldId id="270" r:id="rId16"/>
    <p:sldId id="271" r:id="rId17"/>
    <p:sldId id="281" r:id="rId18"/>
    <p:sldId id="280" r:id="rId19"/>
    <p:sldId id="273" r:id="rId20"/>
    <p:sldId id="275" r:id="rId21"/>
    <p:sldId id="276" r:id="rId22"/>
    <p:sldId id="277" r:id="rId23"/>
    <p:sldId id="278" r:id="rId24"/>
    <p:sldId id="262" r:id="rId25"/>
    <p:sldId id="261" r:id="rId26"/>
    <p:sldId id="294" r:id="rId27"/>
    <p:sldId id="290" r:id="rId28"/>
    <p:sldId id="293" r:id="rId29"/>
    <p:sldId id="295" r:id="rId30"/>
    <p:sldId id="291" r:id="rId31"/>
    <p:sldId id="279" r:id="rId32"/>
    <p:sldId id="297" r:id="rId33"/>
    <p:sldId id="296" r:id="rId34"/>
    <p:sldId id="298" r:id="rId35"/>
    <p:sldId id="259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702" autoAdjust="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36FECD-6EA8-42A0-A48C-81158CAF346B}" type="datetimeFigureOut">
              <a:rPr lang="sk-SK"/>
              <a:pPr>
                <a:defRPr/>
              </a:pPr>
              <a:t>18. 6. 2014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B3EDBA2-CB2B-45D3-A7A5-434E586168C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Vzácne pozitivita WT1 aj desmínu v EWS</a:t>
            </a:r>
          </a:p>
        </p:txBody>
      </p:sp>
      <p:sp>
        <p:nvSpPr>
          <p:cNvPr id="26627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D435965-6973-4902-8B07-E5FFDC4B4AB2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Y</a:t>
            </a:r>
            <a:r>
              <a:rPr lang="en-US" smtClean="0"/>
              <a:t>oungest reported case of primary renal synovial</a:t>
            </a:r>
            <a:r>
              <a:rPr lang="sk-SK" smtClean="0"/>
              <a:t> </a:t>
            </a:r>
            <a:r>
              <a:rPr lang="en-US" smtClean="0"/>
              <a:t>sarcoma in the literature</a:t>
            </a:r>
            <a:r>
              <a:rPr lang="sk-SK" smtClean="0"/>
              <a:t>. I</a:t>
            </a:r>
            <a:r>
              <a:rPr lang="en-US" smtClean="0"/>
              <a:t>n </a:t>
            </a:r>
            <a:r>
              <a:rPr lang="sk-SK" smtClean="0"/>
              <a:t>7</a:t>
            </a:r>
            <a:r>
              <a:rPr lang="en-US" smtClean="0"/>
              <a:t>0% of these patients, the tumor will appear as a complex</a:t>
            </a:r>
            <a:r>
              <a:rPr lang="sk-SK" smtClean="0"/>
              <a:t> </a:t>
            </a:r>
            <a:r>
              <a:rPr lang="en-US" smtClean="0"/>
              <a:t>cystic mass radiographically</a:t>
            </a:r>
            <a:r>
              <a:rPr lang="sk-SK" smtClean="0"/>
              <a:t>.</a:t>
            </a:r>
          </a:p>
        </p:txBody>
      </p:sp>
      <p:sp>
        <p:nvSpPr>
          <p:cNvPr id="34819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E4B9DB-2B61-499F-905C-6F3EE473090A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b="1" smtClean="0"/>
              <a:t>Prvý popis DSRCT v obličke.</a:t>
            </a:r>
            <a:r>
              <a:rPr lang="sk-SK" smtClean="0"/>
              <a:t> Typický je polyfenotypický imunoprofil s „dot-like“ pozitivitou dezmínu.</a:t>
            </a:r>
          </a:p>
        </p:txBody>
      </p:sp>
      <p:sp>
        <p:nvSpPr>
          <p:cNvPr id="40963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40122D-DCD4-4CF1-8706-46DC9CA01820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sk-SK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obrazu snímky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sk-SK" smtClean="0"/>
              <a:t>Prvý pediatrický DSRCT v obličke. </a:t>
            </a:r>
            <a:r>
              <a:rPr lang="sk-SK" b="1" smtClean="0"/>
              <a:t>Vzácne „aberantná“ expresia WT1 v DSRCT aj s protilátkou  proti N-terminálnemu koncu !</a:t>
            </a:r>
          </a:p>
        </p:txBody>
      </p:sp>
      <p:sp>
        <p:nvSpPr>
          <p:cNvPr id="43011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BBBF2C-AEA7-4736-A2A7-11B474FA1B56}" type="slidenum">
              <a:rPr lang="sk-SK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sk-S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90-95</a:t>
            </a:r>
            <a:r>
              <a:rPr lang="sk-SK" smtClean="0">
                <a:latin typeface="Arial" charset="0"/>
              </a:rPr>
              <a:t>% EWSR/FLI1</a:t>
            </a:r>
          </a:p>
          <a:p>
            <a:r>
              <a:rPr lang="sk-SK" smtClean="0">
                <a:latin typeface="Arial" charset="0"/>
              </a:rPr>
              <a:t>5-10% EWSR1/ERG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sk-SK" smtClean="0">
                <a:latin typeface="Arial" charset="0"/>
              </a:rPr>
              <a:t>Varianty Ewing sarcoma s typickou genetikou ale aberantnou morfológiou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EDBA2-CB2B-45D3-A7A5-434E586168C2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morphological appearance of these </a:t>
            </a:r>
            <a:r>
              <a:rPr lang="en-US" dirty="0" err="1" smtClean="0"/>
              <a:t>tumours</a:t>
            </a:r>
            <a:r>
              <a:rPr lang="en-US" dirty="0" smtClean="0"/>
              <a:t> is less monotonous</a:t>
            </a:r>
            <a:r>
              <a:rPr lang="sk-SK" dirty="0" smtClean="0"/>
              <a:t> </a:t>
            </a:r>
            <a:r>
              <a:rPr lang="en-US" dirty="0" smtClean="0"/>
              <a:t>compared to classic ES, including more prominent nucleoli</a:t>
            </a:r>
            <a:r>
              <a:rPr lang="sk-SK" dirty="0" smtClean="0"/>
              <a:t>, </a:t>
            </a:r>
            <a:r>
              <a:rPr lang="en-US" dirty="0" smtClean="0"/>
              <a:t>more abundant cytoplasm with rare </a:t>
            </a:r>
            <a:r>
              <a:rPr lang="en-US" dirty="0" err="1" smtClean="0"/>
              <a:t>plasmacytoid</a:t>
            </a:r>
            <a:r>
              <a:rPr lang="en-US" dirty="0" smtClean="0"/>
              <a:t> cells and focal areas</a:t>
            </a:r>
            <a:r>
              <a:rPr lang="sk-SK" dirty="0" smtClean="0"/>
              <a:t> </a:t>
            </a:r>
            <a:r>
              <a:rPr lang="en-US" dirty="0" smtClean="0"/>
              <a:t>of </a:t>
            </a:r>
            <a:r>
              <a:rPr lang="en-US" dirty="0" err="1" smtClean="0"/>
              <a:t>fusiform</a:t>
            </a:r>
            <a:r>
              <a:rPr lang="en-US" dirty="0" smtClean="0"/>
              <a:t>-shaped cells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EDBA2-CB2B-45D3-A7A5-434E586168C2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morphological appearance of these </a:t>
            </a:r>
            <a:r>
              <a:rPr lang="en-US" dirty="0" err="1" smtClean="0"/>
              <a:t>tumours</a:t>
            </a:r>
            <a:r>
              <a:rPr lang="en-US" dirty="0" smtClean="0"/>
              <a:t> is less monotonous</a:t>
            </a:r>
            <a:r>
              <a:rPr lang="sk-SK" dirty="0" smtClean="0"/>
              <a:t> </a:t>
            </a:r>
            <a:r>
              <a:rPr lang="en-US" dirty="0" smtClean="0"/>
              <a:t>compared to classic ES, including more prominent nucleoli</a:t>
            </a:r>
            <a:r>
              <a:rPr lang="sk-SK" dirty="0" smtClean="0"/>
              <a:t>, </a:t>
            </a:r>
            <a:r>
              <a:rPr lang="en-US" dirty="0" smtClean="0"/>
              <a:t>more abundant cytoplasm with rare </a:t>
            </a:r>
            <a:r>
              <a:rPr lang="en-US" dirty="0" err="1" smtClean="0"/>
              <a:t>plasmacytoid</a:t>
            </a:r>
            <a:r>
              <a:rPr lang="en-US" dirty="0" smtClean="0"/>
              <a:t> cells and focal areas</a:t>
            </a:r>
            <a:r>
              <a:rPr lang="sk-SK" dirty="0" smtClean="0"/>
              <a:t> </a:t>
            </a:r>
            <a:r>
              <a:rPr lang="en-US" dirty="0" smtClean="0"/>
              <a:t>of </a:t>
            </a:r>
            <a:r>
              <a:rPr lang="en-US" dirty="0" err="1" smtClean="0"/>
              <a:t>fusiform</a:t>
            </a:r>
            <a:r>
              <a:rPr lang="en-US" dirty="0" smtClean="0"/>
              <a:t>-shaped cells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EDBA2-CB2B-45D3-A7A5-434E586168C2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35790-F04B-4CFD-8455-EC1D20557348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A3E8D-CE81-4F33-9293-81534AA85C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236C9-507B-4AAA-BAFA-A57B31A9DFAC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F0646-8937-422C-886E-D5BB9F993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2EC4C-7B70-4D60-B514-01706F753F3B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6A2D7-799C-4609-9FF3-024247F5D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2C495-2B4A-464A-9959-3E028606165A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EFB2D-61E7-4905-9481-B8F8F57B9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9C0B-983C-4106-9FD5-4B4B041E24CC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EE6B9-100B-4FA4-AC75-F989D8E95B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E56FA-C5C0-48F1-8A7A-52FC92791687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2E00B-0BDE-4B85-A83F-35E1EDE5C5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42405-E46D-4089-BF67-7405EE0E9A3E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26578-447C-45ED-8691-2BDA426DAC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958D3-70B8-46A8-8C47-459A130E3379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9ACDC-7516-4053-9675-7D303E57F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2821A-0BB1-4042-9610-16B610B22E07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A930B-05C2-42A6-A47F-C4855A857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400EB-55FF-46DA-A066-AE0FFB73DD83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C0C99-BC6F-4086-A196-6A2DCE98E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39CA42-795C-4338-BA21-A6085166E5BF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C3A4-F4E9-4A2D-8314-96C2C1928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5F876F-3AA8-4EAA-9A7E-9FCD7796E061}" type="datetimeFigureOut">
              <a:rPr lang="en-US"/>
              <a:pPr>
                <a:defRPr/>
              </a:pPr>
              <a:t>6/18/2014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4A686DF-B529-49B0-AD58-29984A54F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Prípad SD-IAP č</a:t>
            </a:r>
            <a:r>
              <a:rPr lang="sk-SK" dirty="0" smtClean="0"/>
              <a:t>. 520 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 smtClean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 smtClean="0"/>
              <a:t>M. Švajdler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 smtClean="0"/>
              <a:t>Bioptická </a:t>
            </a:r>
            <a:r>
              <a:rPr lang="sk-SK" dirty="0" err="1" smtClean="0"/>
              <a:t>laboratoř</a:t>
            </a:r>
            <a:r>
              <a:rPr lang="sk-SK" dirty="0" smtClean="0"/>
              <a:t> s.r.o. a </a:t>
            </a:r>
            <a:r>
              <a:rPr lang="sk-SK" dirty="0" err="1" smtClean="0"/>
              <a:t>Šikl</a:t>
            </a:r>
            <a:r>
              <a:rPr lang="cs-CZ" dirty="0" err="1" smtClean="0"/>
              <a:t>ův</a:t>
            </a:r>
            <a:r>
              <a:rPr lang="cs-CZ" dirty="0" smtClean="0"/>
              <a:t> ústav patologie</a:t>
            </a:r>
            <a:r>
              <a:rPr lang="sk-SK" dirty="0" smtClean="0"/>
              <a:t>, LFUK Plzeň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sk-SK" dirty="0" smtClean="0"/>
              <a:t>a Oddelenie patológie UNLP Košice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ĺžnik 5"/>
          <p:cNvSpPr/>
          <p:nvPr/>
        </p:nvSpPr>
        <p:spPr>
          <a:xfrm>
            <a:off x="228600" y="304800"/>
            <a:ext cx="8686800" cy="1816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Ewing sarcoma/primitive </a:t>
            </a:r>
            <a:r>
              <a:rPr lang="en-US" sz="2800" b="1" dirty="0" err="1"/>
              <a:t>neuroectodermal</a:t>
            </a:r>
            <a:r>
              <a:rPr lang="en-US" sz="2800" b="1" dirty="0"/>
              <a:t> tumor of the kidney: </a:t>
            </a:r>
            <a:r>
              <a:rPr lang="en-US" sz="2800" b="1" dirty="0" err="1"/>
              <a:t>clinicopathologic</a:t>
            </a:r>
            <a:r>
              <a:rPr lang="en-US" sz="2800" b="1" dirty="0"/>
              <a:t> analysis of 34 cases.</a:t>
            </a:r>
            <a:r>
              <a:rPr lang="sk-SK" sz="2800" b="1" dirty="0"/>
              <a:t> </a:t>
            </a:r>
            <a:r>
              <a:rPr lang="sk-SK" sz="2800" i="1" dirty="0" err="1"/>
              <a:t>Karpate</a:t>
            </a:r>
            <a:r>
              <a:rPr lang="sk-SK" sz="2800" i="1" dirty="0"/>
              <a:t> A, </a:t>
            </a:r>
            <a:r>
              <a:rPr lang="sk-SK" sz="2800" i="1" dirty="0" err="1"/>
              <a:t>Menon</a:t>
            </a:r>
            <a:r>
              <a:rPr lang="sk-SK" sz="2800" i="1" dirty="0"/>
              <a:t> S, </a:t>
            </a:r>
            <a:r>
              <a:rPr lang="sk-SK" sz="2800" i="1" dirty="0" err="1"/>
              <a:t>Basak</a:t>
            </a:r>
            <a:r>
              <a:rPr lang="sk-SK" sz="2800" i="1" dirty="0"/>
              <a:t> R, </a:t>
            </a:r>
            <a:r>
              <a:rPr lang="sk-SK" sz="2800" i="1" dirty="0" err="1"/>
              <a:t>Yuvaraja</a:t>
            </a:r>
            <a:r>
              <a:rPr lang="sk-SK" sz="2800" i="1" dirty="0"/>
              <a:t> TB, </a:t>
            </a:r>
            <a:r>
              <a:rPr lang="sk-SK" sz="2800" i="1" dirty="0" err="1"/>
              <a:t>Tongaonkar</a:t>
            </a:r>
            <a:r>
              <a:rPr lang="sk-SK" sz="2800" i="1" dirty="0"/>
              <a:t> HB, </a:t>
            </a:r>
            <a:r>
              <a:rPr lang="sk-SK" sz="2800" i="1" dirty="0" err="1"/>
              <a:t>Desai</a:t>
            </a:r>
            <a:r>
              <a:rPr lang="sk-SK" sz="2800" i="1" dirty="0"/>
              <a:t> SB.</a:t>
            </a:r>
            <a:endParaRPr lang="en-US" sz="2800" b="1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err="1"/>
              <a:t>Ann</a:t>
            </a:r>
            <a:r>
              <a:rPr lang="sk-SK" sz="2800" b="1" dirty="0"/>
              <a:t> </a:t>
            </a:r>
            <a:r>
              <a:rPr lang="sk-SK" sz="2800" b="1" dirty="0" err="1"/>
              <a:t>Diagn</a:t>
            </a:r>
            <a:r>
              <a:rPr lang="sk-SK" sz="2800" b="1" dirty="0"/>
              <a:t> </a:t>
            </a:r>
            <a:r>
              <a:rPr lang="sk-SK" sz="2800" b="1" dirty="0" err="1"/>
              <a:t>Pathol</a:t>
            </a:r>
            <a:r>
              <a:rPr lang="sk-SK" sz="2800" b="1" dirty="0"/>
              <a:t>. 2012; 16(4):267-74.</a:t>
            </a:r>
          </a:p>
        </p:txBody>
      </p:sp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00313"/>
            <a:ext cx="9144000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/>
              <a:t>Follow-up nášho prípadu</a:t>
            </a:r>
          </a:p>
        </p:txBody>
      </p:sp>
      <p:sp>
        <p:nvSpPr>
          <p:cNvPr id="24578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mtClean="0"/>
              <a:t>Lokálna rádioterapia a chemoterapia na EWS/PNET</a:t>
            </a:r>
          </a:p>
          <a:p>
            <a:r>
              <a:rPr lang="sk-SK" smtClean="0"/>
              <a:t>Zatiaľ kompletná remisia </a:t>
            </a:r>
            <a:r>
              <a:rPr lang="en-US" smtClean="0"/>
              <a:t>(</a:t>
            </a:r>
            <a:r>
              <a:rPr lang="sk-SK" smtClean="0"/>
              <a:t>4 roky od dg.</a:t>
            </a:r>
            <a:r>
              <a:rPr lang="en-US" smtClean="0"/>
              <a:t>)</a:t>
            </a:r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/>
              <a:t>Diferenciálna diagnóza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err="1" smtClean="0"/>
              <a:t>Blastemálny</a:t>
            </a:r>
            <a:r>
              <a:rPr lang="sk-SK" b="1" dirty="0" smtClean="0"/>
              <a:t> </a:t>
            </a:r>
            <a:r>
              <a:rPr lang="sk-SK" b="1" dirty="0" err="1" smtClean="0"/>
              <a:t>Wilms</a:t>
            </a:r>
            <a:r>
              <a:rPr lang="sk-SK" b="1" dirty="0" smtClean="0"/>
              <a:t> tumor</a:t>
            </a:r>
            <a:endParaRPr lang="sk-SK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/>
              <a:t>Nediferencovaný </a:t>
            </a:r>
            <a:r>
              <a:rPr lang="sk-SK" b="1" dirty="0" err="1" smtClean="0"/>
              <a:t>neuroblastóm</a:t>
            </a:r>
            <a:endParaRPr lang="sk-SK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err="1" smtClean="0"/>
              <a:t>Synoviálny</a:t>
            </a:r>
            <a:r>
              <a:rPr lang="sk-SK" b="1" dirty="0" smtClean="0"/>
              <a:t> sarkóm</a:t>
            </a:r>
            <a:endParaRPr lang="sk-SK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/>
              <a:t>DSRCT</a:t>
            </a:r>
            <a:endParaRPr lang="sk-SK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i="1" dirty="0" err="1" smtClean="0"/>
              <a:t>Clear</a:t>
            </a:r>
            <a:r>
              <a:rPr lang="sk-SK" i="1" dirty="0" smtClean="0"/>
              <a:t> </a:t>
            </a:r>
            <a:r>
              <a:rPr lang="sk-SK" i="1" dirty="0" err="1" smtClean="0"/>
              <a:t>cell</a:t>
            </a:r>
            <a:r>
              <a:rPr lang="sk-SK" i="1" dirty="0" smtClean="0"/>
              <a:t> </a:t>
            </a:r>
            <a:r>
              <a:rPr lang="sk-SK" i="1" dirty="0" err="1" smtClean="0"/>
              <a:t>sarcoma</a:t>
            </a:r>
            <a:endParaRPr lang="sk-SK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i="1" dirty="0" smtClean="0"/>
              <a:t>RMS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i="1" dirty="0" smtClean="0"/>
              <a:t>AT/RT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i="1" dirty="0" err="1" smtClean="0"/>
              <a:t>Small</a:t>
            </a:r>
            <a:r>
              <a:rPr lang="sk-SK" i="1" dirty="0" smtClean="0"/>
              <a:t> </a:t>
            </a:r>
            <a:r>
              <a:rPr lang="sk-SK" i="1" dirty="0" err="1" smtClean="0"/>
              <a:t>cell</a:t>
            </a:r>
            <a:r>
              <a:rPr lang="sk-SK" i="1" dirty="0" smtClean="0"/>
              <a:t> </a:t>
            </a:r>
            <a:r>
              <a:rPr lang="sk-SK" i="1" dirty="0" err="1" smtClean="0"/>
              <a:t>carcinoma</a:t>
            </a:r>
            <a:r>
              <a:rPr lang="sk-SK" i="1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i="1" dirty="0" err="1" smtClean="0"/>
              <a:t>Lymfóm</a:t>
            </a:r>
            <a:endParaRPr lang="sk-SK" i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850" y="2667000"/>
            <a:ext cx="7594600" cy="3886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228600" y="115888"/>
            <a:ext cx="8763000" cy="22463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Primary Ewing's sarcoma/primitive </a:t>
            </a:r>
            <a:r>
              <a:rPr lang="en-US" sz="2800" b="1" dirty="0" err="1"/>
              <a:t>neuroectodermal</a:t>
            </a:r>
            <a:r>
              <a:rPr lang="en-US" sz="2800" b="1" dirty="0"/>
              <a:t> tumor of the kidney: a </a:t>
            </a:r>
            <a:r>
              <a:rPr lang="en-US" sz="2800" b="1" dirty="0" err="1"/>
              <a:t>clinicopathologic</a:t>
            </a:r>
            <a:r>
              <a:rPr lang="en-US" sz="2800" b="1" dirty="0"/>
              <a:t> and</a:t>
            </a:r>
            <a:r>
              <a:rPr lang="sk-SK" sz="2800" b="1" dirty="0"/>
              <a:t> </a:t>
            </a:r>
            <a:r>
              <a:rPr lang="en-US" sz="2800" b="1" dirty="0" err="1"/>
              <a:t>immunohistochemical</a:t>
            </a:r>
            <a:r>
              <a:rPr lang="en-US" sz="2800" b="1" dirty="0"/>
              <a:t> analysis of 11 cases.</a:t>
            </a:r>
            <a:endParaRPr lang="sk-SK" sz="28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i="1" dirty="0" err="1"/>
              <a:t>Jimenez</a:t>
            </a:r>
            <a:r>
              <a:rPr lang="sk-SK" sz="2800" i="1" dirty="0"/>
              <a:t> RE, </a:t>
            </a:r>
            <a:r>
              <a:rPr lang="sk-SK" sz="2800" i="1" dirty="0" err="1"/>
              <a:t>Folpe</a:t>
            </a:r>
            <a:r>
              <a:rPr lang="sk-SK" sz="2800" i="1" dirty="0"/>
              <a:t> AL, </a:t>
            </a:r>
            <a:r>
              <a:rPr lang="sk-SK" sz="2800" i="1" dirty="0" err="1"/>
              <a:t>Lapham</a:t>
            </a:r>
            <a:r>
              <a:rPr lang="sk-SK" sz="2800" i="1" dirty="0"/>
              <a:t> RL, </a:t>
            </a:r>
            <a:r>
              <a:rPr lang="sk-SK" sz="2800" i="1" dirty="0" err="1"/>
              <a:t>Ro</a:t>
            </a:r>
            <a:r>
              <a:rPr lang="sk-SK" sz="2800" i="1" dirty="0"/>
              <a:t> JY, </a:t>
            </a:r>
            <a:r>
              <a:rPr lang="sk-SK" sz="2800" i="1" dirty="0" err="1"/>
              <a:t>O'Shea</a:t>
            </a:r>
            <a:r>
              <a:rPr lang="sk-SK" sz="2800" i="1" dirty="0"/>
              <a:t> PA, Weiss SW, </a:t>
            </a:r>
            <a:r>
              <a:rPr lang="sk-SK" sz="2800" i="1" dirty="0" err="1"/>
              <a:t>Amin</a:t>
            </a:r>
            <a:r>
              <a:rPr lang="sk-SK" sz="2800" i="1" dirty="0"/>
              <a:t> MB. </a:t>
            </a:r>
            <a:r>
              <a:rPr lang="sk-SK" sz="2800" b="1" dirty="0"/>
              <a:t>Am J </a:t>
            </a:r>
            <a:r>
              <a:rPr lang="sk-SK" sz="2800" b="1" dirty="0" err="1"/>
              <a:t>Surg</a:t>
            </a:r>
            <a:r>
              <a:rPr lang="sk-SK" sz="2800" b="1" dirty="0"/>
              <a:t> </a:t>
            </a:r>
            <a:r>
              <a:rPr lang="sk-SK" sz="2800" b="1" dirty="0" err="1"/>
              <a:t>Pathol</a:t>
            </a:r>
            <a:r>
              <a:rPr lang="sk-SK" sz="2800" b="1" dirty="0"/>
              <a:t> 26(3): 320–327, 2002.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95400"/>
            <a:ext cx="899477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52400" y="649288"/>
            <a:ext cx="8839200" cy="224631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/>
              <a:t>Immunohistochemistry</a:t>
            </a:r>
            <a:r>
              <a:rPr lang="en-US" sz="2800" b="1" dirty="0"/>
              <a:t> of primary malignant </a:t>
            </a:r>
            <a:r>
              <a:rPr lang="en-US" sz="2800" b="1" dirty="0" err="1"/>
              <a:t>neuroepithelial</a:t>
            </a:r>
            <a:r>
              <a:rPr lang="en-US" sz="2800" b="1" dirty="0"/>
              <a:t> tumors of the kidney: a potential source of confusion? A study of 30 cases from the National </a:t>
            </a:r>
            <a:r>
              <a:rPr lang="en-US" sz="2800" b="1" dirty="0" err="1"/>
              <a:t>Wilms</a:t>
            </a:r>
            <a:r>
              <a:rPr lang="en-US" sz="2800" b="1" dirty="0"/>
              <a:t> Tumor Study Pathology Center.</a:t>
            </a:r>
            <a:r>
              <a:rPr lang="sk-SK" sz="2800" b="1" dirty="0"/>
              <a:t> </a:t>
            </a:r>
            <a:r>
              <a:rPr lang="sk-SK" sz="2800" i="1" dirty="0" err="1"/>
              <a:t>Ellison</a:t>
            </a:r>
            <a:r>
              <a:rPr lang="sk-SK" sz="2800" i="1" dirty="0"/>
              <a:t> DA, </a:t>
            </a:r>
            <a:r>
              <a:rPr lang="sk-SK" sz="2800" i="1" dirty="0" err="1"/>
              <a:t>Parham</a:t>
            </a:r>
            <a:r>
              <a:rPr lang="sk-SK" sz="2800" i="1" dirty="0"/>
              <a:t> DM, </a:t>
            </a:r>
            <a:r>
              <a:rPr lang="sk-SK" sz="2800" i="1" dirty="0" err="1"/>
              <a:t>Bridge</a:t>
            </a:r>
            <a:r>
              <a:rPr lang="sk-SK" sz="2800" i="1" dirty="0"/>
              <a:t> J, </a:t>
            </a:r>
            <a:r>
              <a:rPr lang="sk-SK" sz="2800" i="1" dirty="0" err="1"/>
              <a:t>Beckwith</a:t>
            </a:r>
            <a:r>
              <a:rPr lang="sk-SK" sz="2800" i="1" dirty="0"/>
              <a:t> JB. </a:t>
            </a:r>
            <a:r>
              <a:rPr lang="en-US" sz="2800" b="1" dirty="0"/>
              <a:t>Hum </a:t>
            </a:r>
            <a:r>
              <a:rPr lang="en-US" sz="2800" b="1" dirty="0" err="1"/>
              <a:t>Pathol</a:t>
            </a:r>
            <a:r>
              <a:rPr lang="en-US" sz="2800" b="1" dirty="0"/>
              <a:t> 2007;</a:t>
            </a:r>
            <a:r>
              <a:rPr lang="sk-SK" sz="2800" b="1" dirty="0"/>
              <a:t> </a:t>
            </a:r>
            <a:r>
              <a:rPr lang="en-US" sz="2800" b="1" dirty="0"/>
              <a:t>38(2):205-11.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3962400" cy="680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Skupina 5"/>
          <p:cNvGrpSpPr>
            <a:grpSpLocks/>
          </p:cNvGrpSpPr>
          <p:nvPr/>
        </p:nvGrpSpPr>
        <p:grpSpPr bwMode="auto">
          <a:xfrm>
            <a:off x="1447800" y="3886200"/>
            <a:ext cx="3810000" cy="2362200"/>
            <a:chOff x="1447800" y="3886200"/>
            <a:chExt cx="3810000" cy="2362200"/>
          </a:xfrm>
        </p:grpSpPr>
        <p:sp>
          <p:nvSpPr>
            <p:cNvPr id="4" name="Obdĺžnik 3"/>
            <p:cNvSpPr/>
            <p:nvPr/>
          </p:nvSpPr>
          <p:spPr>
            <a:xfrm>
              <a:off x="1447800" y="3886200"/>
              <a:ext cx="3810000" cy="152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5" name="Obdĺžnik 4"/>
            <p:cNvSpPr/>
            <p:nvPr/>
          </p:nvSpPr>
          <p:spPr>
            <a:xfrm>
              <a:off x="1447800" y="5867400"/>
              <a:ext cx="3810000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</p:grpSp>
      <p:sp>
        <p:nvSpPr>
          <p:cNvPr id="7" name="BlokTextu 6"/>
          <p:cNvSpPr txBox="1">
            <a:spLocks noChangeArrowheads="1"/>
          </p:cNvSpPr>
          <p:nvPr/>
        </p:nvSpPr>
        <p:spPr bwMode="auto">
          <a:xfrm>
            <a:off x="5410200" y="4953000"/>
            <a:ext cx="35814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>
                <a:solidFill>
                  <a:srgbClr val="002060"/>
                </a:solidFill>
                <a:latin typeface="Calibri" pitchFamily="34" charset="0"/>
              </a:rPr>
              <a:t>PCR -/ FISH-,</a:t>
            </a:r>
          </a:p>
          <a:p>
            <a:r>
              <a:rPr lang="sk-SK" sz="2800">
                <a:solidFill>
                  <a:srgbClr val="002060"/>
                </a:solidFill>
                <a:latin typeface="Calibri" pitchFamily="34" charset="0"/>
              </a:rPr>
              <a:t>FLI1 -, CD99+/-, WT1+</a:t>
            </a:r>
          </a:p>
          <a:p>
            <a:r>
              <a:rPr lang="sk-SK" sz="2800" b="1">
                <a:solidFill>
                  <a:srgbClr val="002060"/>
                </a:solidFill>
                <a:latin typeface="Calibri" pitchFamily="34" charset="0"/>
              </a:rPr>
              <a:t>CD99+ Wilms tumor ??</a:t>
            </a:r>
          </a:p>
        </p:txBody>
      </p:sp>
      <p:sp>
        <p:nvSpPr>
          <p:cNvPr id="8" name="Obdĺžnik 7"/>
          <p:cNvSpPr/>
          <p:nvPr/>
        </p:nvSpPr>
        <p:spPr>
          <a:xfrm>
            <a:off x="990600" y="2209800"/>
            <a:ext cx="4343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0" name="Obdĺžnik 9"/>
          <p:cNvSpPr/>
          <p:nvPr/>
        </p:nvSpPr>
        <p:spPr>
          <a:xfrm>
            <a:off x="990600" y="3352800"/>
            <a:ext cx="4343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914400" y="5181600"/>
            <a:ext cx="4343400" cy="15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2" name="BlokTextu 11"/>
          <p:cNvSpPr txBox="1">
            <a:spLocks noChangeArrowheads="1"/>
          </p:cNvSpPr>
          <p:nvPr/>
        </p:nvSpPr>
        <p:spPr bwMode="auto">
          <a:xfrm>
            <a:off x="5562600" y="2667000"/>
            <a:ext cx="3276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>
                <a:solidFill>
                  <a:srgbClr val="FF0000"/>
                </a:solidFill>
                <a:latin typeface="Calibri" pitchFamily="34" charset="0"/>
              </a:rPr>
              <a:t>PCR -, FISH +, WT1+, CD99+, FLI1+</a:t>
            </a:r>
          </a:p>
          <a:p>
            <a:r>
              <a:rPr lang="sk-SK" sz="2800" b="1">
                <a:solidFill>
                  <a:srgbClr val="FF0000"/>
                </a:solidFill>
                <a:latin typeface="Calibri" pitchFamily="34" charset="0"/>
              </a:rPr>
              <a:t>WT1 + EWS</a:t>
            </a:r>
          </a:p>
        </p:txBody>
      </p:sp>
      <p:sp>
        <p:nvSpPr>
          <p:cNvPr id="13" name="Obdĺžnik 12"/>
          <p:cNvSpPr/>
          <p:nvPr/>
        </p:nvSpPr>
        <p:spPr>
          <a:xfrm>
            <a:off x="1600200" y="1295400"/>
            <a:ext cx="3581400" cy="152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4" name="Obdĺžnik 13"/>
          <p:cNvSpPr/>
          <p:nvPr/>
        </p:nvSpPr>
        <p:spPr>
          <a:xfrm>
            <a:off x="1828800" y="4038600"/>
            <a:ext cx="3581400" cy="152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5" name="BlokTextu 14"/>
          <p:cNvSpPr txBox="1">
            <a:spLocks noChangeArrowheads="1"/>
          </p:cNvSpPr>
          <p:nvPr/>
        </p:nvSpPr>
        <p:spPr bwMode="auto">
          <a:xfrm>
            <a:off x="5486400" y="304800"/>
            <a:ext cx="3352800" cy="1384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>
                <a:latin typeface="Calibri" pitchFamily="34" charset="0"/>
              </a:rPr>
              <a:t>PCR- / FISH -</a:t>
            </a:r>
          </a:p>
          <a:p>
            <a:r>
              <a:rPr lang="sk-SK" sz="2800">
                <a:latin typeface="Calibri" pitchFamily="34" charset="0"/>
              </a:rPr>
              <a:t>CD99+, FLI1+, WT1+</a:t>
            </a:r>
          </a:p>
          <a:p>
            <a:r>
              <a:rPr lang="sk-SK" sz="2800" b="1">
                <a:latin typeface="Calibri" pitchFamily="34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smtClean="0"/>
          </a:p>
        </p:txBody>
      </p:sp>
      <p:sp>
        <p:nvSpPr>
          <p:cNvPr id="31746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/>
              <a:t>Wilms tumor</a:t>
            </a:r>
          </a:p>
        </p:txBody>
      </p:sp>
      <p:sp>
        <p:nvSpPr>
          <p:cNvPr id="31747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smtClean="0"/>
              <a:t>vimentin, desmin, WT1, fokálne CK</a:t>
            </a:r>
          </a:p>
          <a:p>
            <a:endParaRPr lang="cs-CZ" smtClean="0"/>
          </a:p>
          <a:p>
            <a:r>
              <a:rPr lang="cs-CZ" smtClean="0"/>
              <a:t>myogenin, myoD1 </a:t>
            </a:r>
            <a:r>
              <a:rPr lang="cs-CZ" smtClean="0">
                <a:latin typeface="Arial" charset="0"/>
              </a:rPr>
              <a:t>:</a:t>
            </a:r>
            <a:r>
              <a:rPr lang="cs-CZ" smtClean="0"/>
              <a:t> </a:t>
            </a:r>
            <a:r>
              <a:rPr lang="cs-CZ" i="1" smtClean="0"/>
              <a:t>pozitívne v stróme so svalovou diferenciáciou</a:t>
            </a:r>
            <a:endParaRPr lang="cs-CZ" smtClean="0"/>
          </a:p>
          <a:p>
            <a:endParaRPr lang="cs-CZ" smtClean="0"/>
          </a:p>
          <a:p>
            <a:r>
              <a:rPr lang="cs-CZ" smtClean="0"/>
              <a:t>CK, CD56, CD57</a:t>
            </a:r>
            <a:r>
              <a:rPr lang="cs-CZ" smtClean="0">
                <a:latin typeface="Arial" charset="0"/>
              </a:rPr>
              <a:t>:</a:t>
            </a:r>
            <a:r>
              <a:rPr lang="cs-CZ" smtClean="0"/>
              <a:t>  </a:t>
            </a:r>
            <a:r>
              <a:rPr lang="cs-CZ" i="1" smtClean="0"/>
              <a:t>v epiteliálnej zložke</a:t>
            </a:r>
          </a:p>
          <a:p>
            <a:endParaRPr lang="cs-CZ" i="1" smtClean="0"/>
          </a:p>
          <a:p>
            <a:endParaRPr lang="sk-SK" smtClean="0"/>
          </a:p>
        </p:txBody>
      </p:sp>
      <p:sp>
        <p:nvSpPr>
          <p:cNvPr id="31748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smtClean="0"/>
              <a:t>EWS</a:t>
            </a:r>
          </a:p>
        </p:txBody>
      </p:sp>
      <p:sp>
        <p:nvSpPr>
          <p:cNvPr id="31749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sk-SK" smtClean="0"/>
              <a:t>Vimentin, CD99, FLI1,</a:t>
            </a:r>
            <a:r>
              <a:rPr lang="sk-SK" smtClean="0">
                <a:latin typeface="Arial" charset="0"/>
              </a:rPr>
              <a:t> ERG</a:t>
            </a:r>
            <a:r>
              <a:rPr lang="sk-SK" smtClean="0"/>
              <a:t> fokálne CK</a:t>
            </a:r>
          </a:p>
          <a:p>
            <a:endParaRPr lang="sk-SK" smtClean="0"/>
          </a:p>
          <a:p>
            <a:r>
              <a:rPr lang="sk-SK" smtClean="0"/>
              <a:t>vzácne desmin, WT1</a:t>
            </a:r>
            <a:r>
              <a:rPr lang="sk-SK" smtClean="0">
                <a:latin typeface="Arial" charset="0"/>
              </a:rPr>
              <a:t>, CD117, S100</a:t>
            </a:r>
          </a:p>
          <a:p>
            <a:endParaRPr lang="sk-SK" smtClean="0">
              <a:latin typeface="Arial" charset="0"/>
            </a:endParaRPr>
          </a:p>
          <a:p>
            <a:r>
              <a:rPr lang="sk-SK" smtClean="0">
                <a:latin typeface="Arial" charset="0"/>
              </a:rPr>
              <a:t>CD56 -</a:t>
            </a:r>
          </a:p>
          <a:p>
            <a:endParaRPr lang="sk-SK" smtClean="0"/>
          </a:p>
          <a:p>
            <a:r>
              <a:rPr lang="sk-SK" smtClean="0"/>
              <a:t>genetika</a:t>
            </a:r>
          </a:p>
          <a:p>
            <a:endParaRPr 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sk-SK" b="1" smtClean="0"/>
              <a:t>Neuroblastoma</a:t>
            </a:r>
          </a:p>
        </p:txBody>
      </p:sp>
      <p:sp>
        <p:nvSpPr>
          <p:cNvPr id="32770" name="Zástupný symbol obsahu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r>
              <a:rPr lang="sk-SK" smtClean="0"/>
              <a:t>Poorly differentiated NB, differentiating NB nepredstavujú diagnostický problém </a:t>
            </a:r>
          </a:p>
          <a:p>
            <a:pPr lvl="2"/>
            <a:r>
              <a:rPr lang="sk-SK" smtClean="0"/>
              <a:t>neuropil / gangliové bunky / schwanniánska stróma</a:t>
            </a:r>
          </a:p>
          <a:p>
            <a:endParaRPr lang="sk-SK" smtClean="0"/>
          </a:p>
          <a:p>
            <a:r>
              <a:rPr lang="sk-SK" smtClean="0"/>
              <a:t>Undifferentiated NB</a:t>
            </a:r>
          </a:p>
          <a:p>
            <a:pPr lvl="2"/>
            <a:r>
              <a:rPr lang="sk-SK" b="1" smtClean="0"/>
              <a:t>NB je zvyčajne CD99 negatívny</a:t>
            </a:r>
          </a:p>
          <a:p>
            <a:pPr lvl="2"/>
            <a:r>
              <a:rPr lang="sk-SK" b="1" smtClean="0"/>
              <a:t>genetika</a:t>
            </a:r>
            <a:endParaRPr lang="sk-SK" smtClean="0"/>
          </a:p>
          <a:p>
            <a:endParaRPr lang="sk-SK" smtClean="0"/>
          </a:p>
          <a:p>
            <a:endParaRPr lang="sk-SK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6563" y="4724400"/>
            <a:ext cx="303847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750" y="4724400"/>
            <a:ext cx="30670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65363"/>
            <a:ext cx="4648200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ĺžnik 2"/>
          <p:cNvSpPr/>
          <p:nvPr/>
        </p:nvSpPr>
        <p:spPr>
          <a:xfrm>
            <a:off x="2590800" y="1447800"/>
            <a:ext cx="6324600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Journal of Pediatric Surgery (2011)46, 1849–1851</a:t>
            </a:r>
            <a:endParaRPr lang="sk-SK" sz="2400" dirty="0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73300"/>
            <a:ext cx="33528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3886200" y="2209800"/>
            <a:ext cx="4724400" cy="19383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dirty="0"/>
              <a:t>IHC: </a:t>
            </a:r>
            <a:r>
              <a:rPr lang="sk-SK" sz="2400" b="1" dirty="0"/>
              <a:t>CD99, FLI-1</a:t>
            </a:r>
            <a:r>
              <a:rPr lang="sk-SK" sz="2400" dirty="0"/>
              <a:t>, </a:t>
            </a:r>
            <a:r>
              <a:rPr lang="sk-SK" sz="2400" dirty="0" err="1"/>
              <a:t>vimentin</a:t>
            </a:r>
            <a:r>
              <a:rPr lang="sk-SK" sz="2400" dirty="0"/>
              <a:t>, EMA, bcl-2, AE1/AE3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sz="24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dirty="0"/>
              <a:t>Negatívne: </a:t>
            </a:r>
            <a:r>
              <a:rPr lang="sk-SK" sz="2400" b="1" dirty="0"/>
              <a:t>WT-1</a:t>
            </a:r>
            <a:r>
              <a:rPr lang="sk-SK" sz="2400" dirty="0"/>
              <a:t>, S100, SMA, </a:t>
            </a:r>
            <a:r>
              <a:rPr lang="sk-SK" sz="2400" dirty="0" err="1"/>
              <a:t>desmin</a:t>
            </a:r>
            <a:r>
              <a:rPr lang="sk-SK" sz="2400" dirty="0"/>
              <a:t>, </a:t>
            </a:r>
            <a:r>
              <a:rPr lang="sk-SK" sz="2400" dirty="0" err="1"/>
              <a:t>myogenin</a:t>
            </a:r>
            <a:r>
              <a:rPr lang="sk-SK" sz="2400" dirty="0"/>
              <a:t>, CD34, HMB-45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4195763"/>
            <a:ext cx="3581400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382000" cy="1981200"/>
          </a:xfrm>
        </p:spPr>
        <p:txBody>
          <a:bodyPr/>
          <a:lstStyle/>
          <a:p>
            <a:pPr algn="l"/>
            <a:r>
              <a:rPr lang="sk-SK" sz="3600" b="1" smtClean="0"/>
              <a:t>9-ročné dievča</a:t>
            </a:r>
            <a:br>
              <a:rPr lang="sk-SK" sz="3600" b="1" smtClean="0"/>
            </a:br>
            <a:r>
              <a:rPr lang="sk-SK" sz="3600" b="1" smtClean="0"/>
              <a:t>Klinická diagnóza: tumor renis l.sin., stav po chemoterapii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04800" y="2438400"/>
            <a:ext cx="8382000" cy="41910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nádor v oblasti prednej plochy obličky veľkosti </a:t>
            </a:r>
            <a:r>
              <a:rPr lang="sk-SK" b="1" dirty="0" smtClean="0"/>
              <a:t>5,5 x 3,7 x 4 cm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nádor je </a:t>
            </a:r>
            <a:r>
              <a:rPr lang="sk-SK" dirty="0" err="1" smtClean="0"/>
              <a:t>opúzdrený</a:t>
            </a:r>
            <a:r>
              <a:rPr lang="sk-SK" dirty="0" smtClean="0"/>
              <a:t>, červeno-hnedej farby, solídny, rozdelený </a:t>
            </a:r>
            <a:r>
              <a:rPr lang="sk-SK" dirty="0" err="1" smtClean="0"/>
              <a:t>fibróznymi</a:t>
            </a:r>
            <a:r>
              <a:rPr lang="sk-SK" dirty="0" smtClean="0"/>
              <a:t> </a:t>
            </a:r>
            <a:r>
              <a:rPr lang="sk-SK" dirty="0" err="1" smtClean="0"/>
              <a:t>septami</a:t>
            </a:r>
            <a:r>
              <a:rPr lang="sk-SK" dirty="0" smtClean="0"/>
              <a:t> na viacero uzlov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dutý systém obličky je komprimovaný prítomným nádorom, makroskopicky bez prerastania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/>
              <a:t>v oblasti </a:t>
            </a:r>
            <a:r>
              <a:rPr lang="sk-SK" b="1" dirty="0" err="1" smtClean="0"/>
              <a:t>renálneho</a:t>
            </a:r>
            <a:r>
              <a:rPr lang="sk-SK" b="1" dirty="0" smtClean="0"/>
              <a:t> </a:t>
            </a:r>
            <a:r>
              <a:rPr lang="sk-SK" b="1" dirty="0" err="1" smtClean="0"/>
              <a:t>sinusu</a:t>
            </a:r>
            <a:r>
              <a:rPr lang="sk-SK" b="1" dirty="0" smtClean="0"/>
              <a:t> </a:t>
            </a:r>
            <a:r>
              <a:rPr lang="sk-SK" dirty="0" smtClean="0"/>
              <a:t>sú prítomné početné </a:t>
            </a:r>
            <a:r>
              <a:rPr lang="sk-SK" dirty="0" err="1" smtClean="0"/>
              <a:t>okrúhle-oválne</a:t>
            </a:r>
            <a:r>
              <a:rPr lang="sk-SK" dirty="0" smtClean="0"/>
              <a:t> </a:t>
            </a:r>
            <a:r>
              <a:rPr lang="sk-SK" dirty="0" err="1" smtClean="0"/>
              <a:t>tumorózne</a:t>
            </a:r>
            <a:r>
              <a:rPr lang="sk-SK" dirty="0" smtClean="0"/>
              <a:t> ložiská, </a:t>
            </a:r>
            <a:r>
              <a:rPr lang="sk-SK" b="1" dirty="0" err="1" smtClean="0"/>
              <a:t>renálna</a:t>
            </a:r>
            <a:r>
              <a:rPr lang="sk-SK" b="1" dirty="0" smtClean="0"/>
              <a:t> véna </a:t>
            </a:r>
            <a:r>
              <a:rPr lang="sk-SK" dirty="0" smtClean="0"/>
              <a:t>je dilatovaná a vyplnená </a:t>
            </a:r>
            <a:r>
              <a:rPr lang="sk-SK" dirty="0" err="1" smtClean="0"/>
              <a:t>belavohnedýmihmotami</a:t>
            </a:r>
            <a:endParaRPr lang="sk-SK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makroskopicky </a:t>
            </a:r>
            <a:r>
              <a:rPr lang="sk-SK" b="1" dirty="0" smtClean="0"/>
              <a:t>bez jednoznačných </a:t>
            </a:r>
            <a:r>
              <a:rPr lang="sk-SK" b="1" dirty="0" err="1" smtClean="0"/>
              <a:t>nekróz</a:t>
            </a:r>
            <a:r>
              <a:rPr lang="sk-SK" b="1" dirty="0" smtClean="0"/>
              <a:t> tumoru</a:t>
            </a:r>
            <a:endParaRPr lang="sk-S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/>
              <a:t>Poorly differentiated SSa</a:t>
            </a:r>
          </a:p>
        </p:txBody>
      </p:sp>
      <p:sp>
        <p:nvSpPr>
          <p:cNvPr id="38915" name="Zástupný symbol obsahu 2"/>
          <p:cNvSpPr>
            <a:spLocks noGrp="1"/>
          </p:cNvSpPr>
          <p:nvPr>
            <p:ph idx="1"/>
          </p:nvPr>
        </p:nvSpPr>
        <p:spPr>
          <a:xfrm>
            <a:off x="457200" y="1617663"/>
            <a:ext cx="8229600" cy="452596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zvýšená </a:t>
            </a:r>
            <a:r>
              <a:rPr lang="sk-SK" dirty="0" err="1" smtClean="0"/>
              <a:t>celularita</a:t>
            </a:r>
            <a:r>
              <a:rPr lang="sk-SK" dirty="0" smtClean="0"/>
              <a:t>, </a:t>
            </a:r>
            <a:r>
              <a:rPr lang="sk-SK" dirty="0" err="1" smtClean="0"/>
              <a:t>nekrózy</a:t>
            </a:r>
            <a:r>
              <a:rPr lang="sk-SK" dirty="0" smtClean="0"/>
              <a:t>, </a:t>
            </a:r>
            <a:r>
              <a:rPr lang="en-US" dirty="0" smtClean="0"/>
              <a:t>&gt;</a:t>
            </a:r>
            <a:r>
              <a:rPr lang="sk-SK" dirty="0" smtClean="0"/>
              <a:t>15 </a:t>
            </a:r>
            <a:r>
              <a:rPr lang="sk-SK" dirty="0" err="1" smtClean="0"/>
              <a:t>mitóz</a:t>
            </a:r>
            <a:r>
              <a:rPr lang="sk-SK" dirty="0" smtClean="0"/>
              <a:t> /10 HPF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high</a:t>
            </a:r>
            <a:r>
              <a:rPr lang="sk-SK" dirty="0" smtClean="0"/>
              <a:t> </a:t>
            </a:r>
            <a:r>
              <a:rPr lang="sk-SK" dirty="0" err="1" smtClean="0"/>
              <a:t>grade</a:t>
            </a:r>
            <a:r>
              <a:rPr lang="sk-SK" dirty="0" smtClean="0"/>
              <a:t> </a:t>
            </a:r>
            <a:r>
              <a:rPr lang="sk-SK" dirty="0" err="1" smtClean="0"/>
              <a:t>fibrosarcoma-like</a:t>
            </a:r>
            <a:r>
              <a:rPr lang="sk-SK" dirty="0" smtClean="0"/>
              <a:t>, </a:t>
            </a:r>
            <a:r>
              <a:rPr lang="sk-SK" b="1" dirty="0" err="1" smtClean="0">
                <a:solidFill>
                  <a:srgbClr val="FF0000"/>
                </a:solidFill>
              </a:rPr>
              <a:t>EWSa-like</a:t>
            </a:r>
            <a:endParaRPr lang="sk-SK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err="1" smtClean="0"/>
              <a:t>MPNST-like</a:t>
            </a:r>
            <a:r>
              <a:rPr lang="sk-SK" dirty="0" smtClean="0"/>
              <a:t>, </a:t>
            </a:r>
            <a:r>
              <a:rPr lang="sk-SK" dirty="0" err="1" smtClean="0"/>
              <a:t>rabdoidné</a:t>
            </a:r>
            <a:r>
              <a:rPr lang="sk-SK" dirty="0" smtClean="0"/>
              <a:t> bunky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err="1" smtClean="0">
                <a:solidFill>
                  <a:srgbClr val="FF0000"/>
                </a:solidFill>
              </a:rPr>
              <a:t>sampling</a:t>
            </a:r>
            <a:r>
              <a:rPr lang="sk-SK" b="1" dirty="0" smtClean="0">
                <a:solidFill>
                  <a:srgbClr val="FF0000"/>
                </a:solidFill>
              </a:rPr>
              <a:t> !!! </a:t>
            </a:r>
            <a:r>
              <a:rPr lang="sk-SK" dirty="0" smtClean="0"/>
              <a:t>– klasické areály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pomocné vyšetrenia </a:t>
            </a:r>
            <a:r>
              <a:rPr lang="en-US" dirty="0" smtClean="0"/>
              <a:t>(</a:t>
            </a:r>
            <a:r>
              <a:rPr lang="sk-SK" dirty="0" smtClean="0"/>
              <a:t>genetika</a:t>
            </a:r>
            <a:r>
              <a:rPr lang="en-US" dirty="0" smtClean="0"/>
              <a:t>)</a:t>
            </a:r>
            <a:endParaRPr lang="sk-SK" dirty="0" smtClean="0"/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dirty="0" smtClean="0"/>
              <a:t>epitelové </a:t>
            </a:r>
            <a:r>
              <a:rPr lang="sk-SK" dirty="0" err="1" smtClean="0"/>
              <a:t>makery</a:t>
            </a:r>
            <a:r>
              <a:rPr lang="sk-SK" dirty="0" smtClean="0"/>
              <a:t> často negatívne</a:t>
            </a:r>
          </a:p>
        </p:txBody>
      </p:sp>
    </p:spTree>
  </p:cSld>
  <p:clrMapOvr>
    <a:masterClrMapping/>
  </p:clrMapOvr>
  <p:transition advTm="2957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69850"/>
            <a:ext cx="8786812" cy="666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188"/>
            <a:ext cx="1428750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81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dpis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r>
              <a:rPr lang="sk-SK" b="1" smtClean="0"/>
              <a:t>Imunofenotyp SSa</a:t>
            </a:r>
          </a:p>
        </p:txBody>
      </p:sp>
      <p:sp>
        <p:nvSpPr>
          <p:cNvPr id="40963" name="Zástupný symbol obsahu 2"/>
          <p:cNvSpPr>
            <a:spLocks noGrp="1"/>
          </p:cNvSpPr>
          <p:nvPr>
            <p:ph idx="1"/>
          </p:nvPr>
        </p:nvSpPr>
        <p:spPr>
          <a:xfrm>
            <a:off x="457200" y="1143000"/>
            <a:ext cx="8472488" cy="550068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dirty="0" smtClean="0"/>
              <a:t>fokálna </a:t>
            </a:r>
            <a:r>
              <a:rPr lang="sk-SK" sz="2800" dirty="0" err="1" smtClean="0"/>
              <a:t>pozitivita</a:t>
            </a:r>
            <a:r>
              <a:rPr lang="sk-SK" sz="2800" dirty="0" smtClean="0"/>
              <a:t> EMA </a:t>
            </a:r>
            <a:r>
              <a:rPr lang="en-US" sz="2800" dirty="0" smtClean="0"/>
              <a:t>&gt;</a:t>
            </a:r>
            <a:r>
              <a:rPr lang="sk-SK" sz="2800" dirty="0" smtClean="0"/>
              <a:t> keratínov, Ber-EP4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000" b="1" dirty="0" smtClean="0">
                <a:solidFill>
                  <a:srgbClr val="FF0000"/>
                </a:solidFill>
              </a:rPr>
              <a:t>CK7, CK8/18, CK19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dirty="0" smtClean="0"/>
              <a:t>CD99</a:t>
            </a:r>
            <a:r>
              <a:rPr lang="en-US" sz="2800" dirty="0" smtClean="0"/>
              <a:t> (</a:t>
            </a:r>
            <a:r>
              <a:rPr lang="sk-SK" sz="2800" dirty="0" smtClean="0"/>
              <a:t>60%</a:t>
            </a:r>
            <a:r>
              <a:rPr lang="en-US" sz="2800" dirty="0" smtClean="0"/>
              <a:t>)</a:t>
            </a:r>
            <a:r>
              <a:rPr lang="sk-SK" sz="2800" dirty="0" smtClean="0"/>
              <a:t>, BCL2 </a:t>
            </a:r>
            <a:r>
              <a:rPr lang="en-US" sz="2800" dirty="0" smtClean="0"/>
              <a:t>(</a:t>
            </a:r>
            <a:r>
              <a:rPr lang="sk-SK" sz="2800" dirty="0" smtClean="0"/>
              <a:t>100%</a:t>
            </a:r>
            <a:r>
              <a:rPr lang="en-US" sz="2800" dirty="0" smtClean="0"/>
              <a:t>)</a:t>
            </a:r>
            <a:r>
              <a:rPr lang="sk-SK" sz="2800" dirty="0" smtClean="0"/>
              <a:t>, S100 </a:t>
            </a:r>
            <a:r>
              <a:rPr lang="sk-SK" sz="2800" dirty="0" err="1" smtClean="0"/>
              <a:t>protein</a:t>
            </a:r>
            <a:r>
              <a:rPr lang="sk-SK" sz="2800" dirty="0" smtClean="0"/>
              <a:t> </a:t>
            </a:r>
            <a:r>
              <a:rPr lang="en-US" sz="2800" dirty="0" smtClean="0"/>
              <a:t>(</a:t>
            </a:r>
            <a:r>
              <a:rPr lang="sk-SK" sz="2800" dirty="0" smtClean="0"/>
              <a:t>30%</a:t>
            </a:r>
            <a:r>
              <a:rPr lang="en-US" sz="2800" dirty="0" smtClean="0"/>
              <a:t>)</a:t>
            </a:r>
            <a:r>
              <a:rPr lang="sk-SK" sz="2800" dirty="0" smtClean="0"/>
              <a:t>, CD56, </a:t>
            </a:r>
            <a:r>
              <a:rPr lang="sk-SK" sz="2800" dirty="0" err="1" smtClean="0"/>
              <a:t>calponin</a:t>
            </a:r>
            <a:r>
              <a:rPr lang="sk-SK" sz="2800" dirty="0" smtClean="0"/>
              <a:t> </a:t>
            </a:r>
            <a:r>
              <a:rPr lang="en-US" sz="2800" dirty="0" smtClean="0"/>
              <a:t>(</a:t>
            </a:r>
            <a:r>
              <a:rPr lang="sk-SK" sz="2800" dirty="0" smtClean="0"/>
              <a:t>+/-</a:t>
            </a:r>
            <a:r>
              <a:rPr lang="en-US" sz="2800" dirty="0" smtClean="0"/>
              <a:t>)</a:t>
            </a:r>
            <a:r>
              <a:rPr lang="sk-SK" sz="2800" dirty="0" smtClean="0"/>
              <a:t>, SMA </a:t>
            </a:r>
            <a:r>
              <a:rPr lang="en-US" sz="2800" dirty="0" smtClean="0"/>
              <a:t>(</a:t>
            </a:r>
            <a:r>
              <a:rPr lang="sk-SK" sz="2800" dirty="0" smtClean="0"/>
              <a:t>-/+</a:t>
            </a:r>
            <a:r>
              <a:rPr lang="en-US" sz="2800" dirty="0" smtClean="0"/>
              <a:t>)</a:t>
            </a:r>
            <a:endParaRPr lang="sk-SK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dirty="0" smtClean="0"/>
              <a:t>HBME1 </a:t>
            </a:r>
            <a:r>
              <a:rPr lang="en-US" sz="2800" dirty="0" smtClean="0"/>
              <a:t>(</a:t>
            </a:r>
            <a:r>
              <a:rPr lang="sk-SK" sz="2800" dirty="0" smtClean="0"/>
              <a:t>epitelová zložka</a:t>
            </a:r>
            <a:r>
              <a:rPr lang="en-US" sz="2800" dirty="0" smtClean="0"/>
              <a:t>)</a:t>
            </a:r>
            <a:endParaRPr lang="sk-SK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dirty="0" err="1" smtClean="0"/>
              <a:t>calretinin</a:t>
            </a:r>
            <a:r>
              <a:rPr lang="sk-SK" sz="2800" dirty="0" smtClean="0"/>
              <a:t> </a:t>
            </a:r>
            <a:r>
              <a:rPr lang="en-US" sz="2800" dirty="0" smtClean="0"/>
              <a:t>(</a:t>
            </a:r>
            <a:r>
              <a:rPr lang="sk-SK" sz="2800" dirty="0" err="1" smtClean="0"/>
              <a:t>spindle</a:t>
            </a:r>
            <a:r>
              <a:rPr lang="sk-SK" sz="2800" dirty="0" smtClean="0"/>
              <a:t> </a:t>
            </a:r>
            <a:r>
              <a:rPr lang="sk-SK" sz="2800" dirty="0" err="1" smtClean="0"/>
              <a:t>cell</a:t>
            </a:r>
            <a:r>
              <a:rPr lang="sk-SK" sz="2800" dirty="0" smtClean="0"/>
              <a:t> zložka</a:t>
            </a:r>
            <a:r>
              <a:rPr lang="en-US" sz="2800" dirty="0" smtClean="0"/>
              <a:t>)</a:t>
            </a:r>
            <a:endParaRPr lang="sk-SK" sz="2800" dirty="0" smtClean="0"/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000" dirty="0" err="1" smtClean="0"/>
              <a:t>trombomodulin</a:t>
            </a:r>
            <a:r>
              <a:rPr lang="sk-SK" sz="2000" dirty="0" smtClean="0"/>
              <a:t> -/+, WT-1 –</a:t>
            </a:r>
            <a:endParaRPr lang="sk-SK" sz="2000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b="1" dirty="0" smtClean="0">
                <a:solidFill>
                  <a:srgbClr val="FF0000"/>
                </a:solidFill>
              </a:rPr>
              <a:t>TLE1 – vysoko senzitívny </a:t>
            </a:r>
            <a:r>
              <a:rPr lang="sk-SK" sz="2800" b="1" dirty="0" err="1" smtClean="0">
                <a:solidFill>
                  <a:srgbClr val="FF0000"/>
                </a:solidFill>
              </a:rPr>
              <a:t>marker</a:t>
            </a:r>
            <a:r>
              <a:rPr lang="sk-SK" sz="2800" b="1" dirty="0" smtClean="0">
                <a:solidFill>
                  <a:srgbClr val="FF0000"/>
                </a:solidFill>
              </a:rPr>
              <a:t> – iniciálny skríning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000" dirty="0" smtClean="0"/>
              <a:t>SFT +, MPNST +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dirty="0" smtClean="0"/>
          </a:p>
        </p:txBody>
      </p:sp>
    </p:spTree>
  </p:cSld>
  <p:clrMapOvr>
    <a:masterClrMapping/>
  </p:clrMapOvr>
  <p:transition advTm="6676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/>
              <a:t>Genetika</a:t>
            </a:r>
          </a:p>
        </p:txBody>
      </p:sp>
      <p:sp>
        <p:nvSpPr>
          <p:cNvPr id="38914" name="Zástupný symbol obsah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mtClean="0"/>
              <a:t>špecifická translokácia t</a:t>
            </a:r>
            <a:r>
              <a:rPr lang="en-US" smtClean="0"/>
              <a:t>(</a:t>
            </a:r>
            <a:r>
              <a:rPr lang="sk-SK" smtClean="0"/>
              <a:t>X</a:t>
            </a:r>
            <a:r>
              <a:rPr lang="en-US" smtClean="0"/>
              <a:t>;</a:t>
            </a:r>
            <a:r>
              <a:rPr lang="sk-SK" smtClean="0"/>
              <a:t>18</a:t>
            </a:r>
            <a:r>
              <a:rPr lang="en-US" smtClean="0"/>
              <a:t>)</a:t>
            </a:r>
            <a:r>
              <a:rPr lang="sk-SK" smtClean="0"/>
              <a:t> </a:t>
            </a:r>
            <a:r>
              <a:rPr lang="en-US" smtClean="0"/>
              <a:t>(</a:t>
            </a:r>
            <a:r>
              <a:rPr lang="sk-SK" smtClean="0"/>
              <a:t>p11</a:t>
            </a:r>
            <a:r>
              <a:rPr lang="en-US" smtClean="0"/>
              <a:t>;</a:t>
            </a:r>
            <a:r>
              <a:rPr lang="sk-SK" smtClean="0"/>
              <a:t>q11</a:t>
            </a:r>
            <a:r>
              <a:rPr lang="en-US" smtClean="0"/>
              <a:t>)</a:t>
            </a:r>
            <a:endParaRPr lang="sk-SK" smtClean="0"/>
          </a:p>
          <a:p>
            <a:r>
              <a:rPr lang="sk-SK" smtClean="0"/>
              <a:t>SSX1 / SSX2 / SSX4 – SS18 </a:t>
            </a:r>
            <a:r>
              <a:rPr lang="en-US" smtClean="0"/>
              <a:t>(</a:t>
            </a:r>
            <a:r>
              <a:rPr lang="sk-SK" smtClean="0"/>
              <a:t>SYT</a:t>
            </a:r>
            <a:r>
              <a:rPr lang="en-US" smtClean="0"/>
              <a:t>)</a:t>
            </a:r>
          </a:p>
          <a:p>
            <a:endParaRPr lang="en-US" smtClean="0"/>
          </a:p>
          <a:p>
            <a:r>
              <a:rPr lang="sk-SK" smtClean="0"/>
              <a:t>detekovateľná v ~ 90% SSa</a:t>
            </a:r>
          </a:p>
          <a:p>
            <a:r>
              <a:rPr lang="sk-SK" smtClean="0"/>
              <a:t>break apart FISH je metódou voľby</a:t>
            </a:r>
          </a:p>
          <a:p>
            <a:endParaRPr lang="sk-SK" smtClean="0"/>
          </a:p>
        </p:txBody>
      </p:sp>
    </p:spTree>
  </p:cSld>
  <p:clrMapOvr>
    <a:masterClrMapping/>
  </p:clrMapOvr>
  <p:transition advTm="2496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6200"/>
            <a:ext cx="87233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4953000" y="1371600"/>
            <a:ext cx="4059238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000" dirty="0"/>
              <a:t>Am J </a:t>
            </a:r>
            <a:r>
              <a:rPr lang="sk-SK" sz="2000" dirty="0" err="1"/>
              <a:t>Surg</a:t>
            </a:r>
            <a:r>
              <a:rPr lang="sk-SK" sz="2000" dirty="0"/>
              <a:t> </a:t>
            </a:r>
            <a:r>
              <a:rPr lang="sk-SK" sz="2000" dirty="0" err="1"/>
              <a:t>Pathol</a:t>
            </a:r>
            <a:r>
              <a:rPr lang="sk-SK" sz="2000" dirty="0"/>
              <a:t> 2004;28:1379–1383</a:t>
            </a:r>
          </a:p>
        </p:txBody>
      </p:sp>
      <p:sp>
        <p:nvSpPr>
          <p:cNvPr id="7" name="Zástupný symbol obsahu 6"/>
          <p:cNvSpPr>
            <a:spLocks noGrp="1"/>
          </p:cNvSpPr>
          <p:nvPr>
            <p:ph idx="1"/>
          </p:nvPr>
        </p:nvSpPr>
        <p:spPr>
          <a:xfrm>
            <a:off x="152400" y="1524000"/>
            <a:ext cx="4572000" cy="51054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dirty="0" smtClean="0"/>
              <a:t>41-year-old </a:t>
            </a:r>
            <a:r>
              <a:rPr lang="sk-SK" sz="2800" dirty="0" err="1" smtClean="0"/>
              <a:t>male</a:t>
            </a:r>
            <a:r>
              <a:rPr lang="sk-SK" sz="2800" dirty="0" smtClean="0"/>
              <a:t> </a:t>
            </a:r>
            <a:r>
              <a:rPr lang="sk-SK" sz="2800" dirty="0" err="1" smtClean="0"/>
              <a:t>patient</a:t>
            </a:r>
            <a:endParaRPr lang="sk-SK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/>
              <a:t>18</a:t>
            </a:r>
            <a:r>
              <a:rPr lang="sk-SK" sz="2800" dirty="0" smtClean="0"/>
              <a:t> </a:t>
            </a:r>
            <a:r>
              <a:rPr lang="en-US" sz="2800" dirty="0" smtClean="0"/>
              <a:t>months’ follow-up</a:t>
            </a:r>
            <a:r>
              <a:rPr lang="sk-SK" sz="2800" dirty="0" smtClean="0"/>
              <a:t>, n</a:t>
            </a:r>
            <a:r>
              <a:rPr lang="en-US" sz="2800" dirty="0" smtClean="0"/>
              <a:t>o recurrence </a:t>
            </a:r>
            <a:endParaRPr lang="sk-SK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b="1" dirty="0" smtClean="0">
                <a:solidFill>
                  <a:srgbClr val="FF0000"/>
                </a:solidFill>
              </a:rPr>
              <a:t>AE1/AE3+, </a:t>
            </a:r>
            <a:r>
              <a:rPr lang="sk-SK" sz="2800" b="1" dirty="0" err="1" smtClean="0">
                <a:solidFill>
                  <a:srgbClr val="FF0000"/>
                </a:solidFill>
              </a:rPr>
              <a:t>desmin</a:t>
            </a:r>
            <a:r>
              <a:rPr lang="sk-SK" sz="2800" b="1" dirty="0" smtClean="0">
                <a:solidFill>
                  <a:srgbClr val="FF0000"/>
                </a:solidFill>
              </a:rPr>
              <a:t>+, </a:t>
            </a:r>
            <a:r>
              <a:rPr lang="sk-SK" sz="2800" dirty="0" smtClean="0"/>
              <a:t>NSE+, CK7-, CK20-, EMA-, CD99-, S100-, </a:t>
            </a:r>
            <a:r>
              <a:rPr lang="sk-SK" sz="2800" dirty="0" err="1" smtClean="0"/>
              <a:t>chromogranin</a:t>
            </a:r>
            <a:r>
              <a:rPr lang="sk-SK" sz="2800" dirty="0" smtClean="0"/>
              <a:t>-, </a:t>
            </a:r>
            <a:r>
              <a:rPr lang="sk-SK" sz="2800" dirty="0" err="1" smtClean="0"/>
              <a:t>synaptophysin</a:t>
            </a:r>
            <a:r>
              <a:rPr lang="sk-SK" sz="2800" dirty="0" smtClean="0"/>
              <a:t> -	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dirty="0" smtClean="0"/>
              <a:t>PCR: </a:t>
            </a:r>
            <a:r>
              <a:rPr lang="sk-SK" sz="2800" b="1" dirty="0" smtClean="0"/>
              <a:t>t(11;22) (p13;q12)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sz="2800" b="1" dirty="0" smtClean="0"/>
              <a:t>WT1/EWS  </a:t>
            </a:r>
            <a:r>
              <a:rPr lang="sk-SK" sz="2800" b="1" dirty="0" err="1" smtClean="0"/>
              <a:t>fúzny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transkript</a:t>
            </a:r>
            <a:endParaRPr lang="sk-SK" sz="2800" b="1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sk-SK" sz="2800" dirty="0"/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3938" y="1905000"/>
            <a:ext cx="4157662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3810000"/>
            <a:ext cx="3200400" cy="29931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8229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4267200" y="2343150"/>
            <a:ext cx="4586288" cy="4000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Journal of Pediatric Urology (2006)2,52</a:t>
            </a:r>
            <a:r>
              <a:rPr lang="sk-SK" sz="2000" dirty="0"/>
              <a:t>-</a:t>
            </a:r>
            <a:r>
              <a:rPr lang="en-US" sz="2000" dirty="0"/>
              <a:t>54</a:t>
            </a:r>
            <a:endParaRPr lang="sk-SK" sz="20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2890838"/>
            <a:ext cx="5257800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BlokTextu 7"/>
          <p:cNvSpPr txBox="1"/>
          <p:nvPr/>
        </p:nvSpPr>
        <p:spPr>
          <a:xfrm>
            <a:off x="76200" y="2895600"/>
            <a:ext cx="3733800" cy="3108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 err="1">
                <a:solidFill>
                  <a:schemeClr val="tx1"/>
                </a:solidFill>
              </a:rPr>
              <a:t>Desmin</a:t>
            </a:r>
            <a:r>
              <a:rPr lang="sk-SK" sz="2800" b="1" dirty="0">
                <a:solidFill>
                  <a:schemeClr val="tx1"/>
                </a:solidFill>
              </a:rPr>
              <a:t>+, SMA+, EMA+, </a:t>
            </a:r>
            <a:r>
              <a:rPr lang="sk-SK" sz="2800" b="1" dirty="0">
                <a:solidFill>
                  <a:srgbClr val="FF0000"/>
                </a:solidFill>
              </a:rPr>
              <a:t>CD99+, WT1+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dirty="0" err="1"/>
              <a:t>Myogenin</a:t>
            </a:r>
            <a:r>
              <a:rPr lang="sk-SK" sz="2800" dirty="0"/>
              <a:t>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sz="28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800" b="1" dirty="0"/>
              <a:t>t(11;22) (p13;q12) </a:t>
            </a:r>
            <a:r>
              <a:rPr lang="sk-SK" sz="2800" b="1" dirty="0">
                <a:sym typeface="Wingdings"/>
              </a:rPr>
              <a:t> </a:t>
            </a:r>
            <a:r>
              <a:rPr lang="sk-SK" sz="2800" b="1" dirty="0"/>
              <a:t>WT1/EWS  </a:t>
            </a:r>
            <a:r>
              <a:rPr lang="sk-SK" sz="2800" b="1" dirty="0" err="1"/>
              <a:t>fúzny</a:t>
            </a:r>
            <a:r>
              <a:rPr lang="sk-SK" sz="2800" b="1" dirty="0"/>
              <a:t> </a:t>
            </a:r>
            <a:r>
              <a:rPr lang="sk-SK" sz="2800" b="1" dirty="0" err="1"/>
              <a:t>transkript</a:t>
            </a:r>
            <a:endParaRPr lang="sk-SK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mtClean="0">
                <a:latin typeface="Arial" charset="0"/>
              </a:rPr>
              <a:t>Ewing sarcoma</a:t>
            </a:r>
          </a:p>
          <a:p>
            <a:r>
              <a:rPr lang="sk-SK" smtClean="0">
                <a:latin typeface="Arial" charset="0"/>
              </a:rPr>
              <a:t>Ewing-like sarcoma family</a:t>
            </a:r>
          </a:p>
          <a:p>
            <a:r>
              <a:rPr lang="sk-SK" smtClean="0">
                <a:latin typeface="Arial" charset="0"/>
              </a:rPr>
              <a:t>Nové entity small round blue cell tumorov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sk-SK" b="1" smtClean="0">
                <a:latin typeface="Arial" charset="0"/>
              </a:rPr>
              <a:t>Ewing Sarcoma</a:t>
            </a:r>
          </a:p>
        </p:txBody>
      </p:sp>
      <p:sp>
        <p:nvSpPr>
          <p:cNvPr id="48131" name="Rectangle 3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4754563"/>
          </a:xfrm>
        </p:spPr>
        <p:txBody>
          <a:bodyPr/>
          <a:lstStyle/>
          <a:p>
            <a:r>
              <a:rPr lang="sk-SK" b="1" i="1" dirty="0" smtClean="0">
                <a:solidFill>
                  <a:srgbClr val="FF0000"/>
                </a:solidFill>
                <a:latin typeface="Arial" charset="0"/>
              </a:rPr>
              <a:t>TET </a:t>
            </a:r>
            <a:r>
              <a:rPr lang="sk-SK" b="1" dirty="0" err="1" smtClean="0">
                <a:solidFill>
                  <a:srgbClr val="FF0000"/>
                </a:solidFill>
                <a:latin typeface="Arial" charset="0"/>
              </a:rPr>
              <a:t>family</a:t>
            </a:r>
            <a:r>
              <a:rPr lang="sk-SK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sk-SK" dirty="0" smtClean="0">
                <a:latin typeface="Arial" charset="0"/>
              </a:rPr>
              <a:t>/ </a:t>
            </a:r>
            <a:r>
              <a:rPr lang="sk-SK" b="1" i="1" dirty="0" smtClean="0">
                <a:solidFill>
                  <a:srgbClr val="33CC33"/>
                </a:solidFill>
                <a:latin typeface="Arial" charset="0"/>
              </a:rPr>
              <a:t>ETS </a:t>
            </a:r>
            <a:r>
              <a:rPr lang="sk-SK" b="1" dirty="0" err="1" smtClean="0">
                <a:solidFill>
                  <a:srgbClr val="33CC33"/>
                </a:solidFill>
                <a:latin typeface="Arial" charset="0"/>
              </a:rPr>
              <a:t>family</a:t>
            </a:r>
            <a:endParaRPr lang="sk-SK" b="1" dirty="0" smtClean="0">
              <a:solidFill>
                <a:srgbClr val="33CC33"/>
              </a:solidFill>
              <a:latin typeface="Arial" charset="0"/>
            </a:endParaRPr>
          </a:p>
          <a:p>
            <a:endParaRPr lang="sk-SK" b="1" i="1" dirty="0" smtClean="0">
              <a:solidFill>
                <a:srgbClr val="CC3300"/>
              </a:solidFill>
              <a:latin typeface="Arial" charset="0"/>
            </a:endParaRPr>
          </a:p>
          <a:p>
            <a:r>
              <a:rPr lang="sk-SK" b="1" i="1" dirty="0" smtClean="0">
                <a:solidFill>
                  <a:srgbClr val="FF0000"/>
                </a:solidFill>
                <a:latin typeface="Arial" charset="0"/>
              </a:rPr>
              <a:t>EWSR1</a:t>
            </a:r>
            <a:r>
              <a:rPr lang="sk-SK" dirty="0" smtClean="0">
                <a:latin typeface="Arial" charset="0"/>
              </a:rPr>
              <a:t> </a:t>
            </a:r>
            <a:r>
              <a:rPr lang="sk-SK" i="1" dirty="0" smtClean="0">
                <a:latin typeface="Arial" charset="0"/>
              </a:rPr>
              <a:t>/ </a:t>
            </a:r>
            <a:r>
              <a:rPr lang="sk-SK" b="1" i="1" u="sng" dirty="0" smtClean="0">
                <a:solidFill>
                  <a:srgbClr val="33CC33"/>
                </a:solidFill>
                <a:latin typeface="Arial" charset="0"/>
              </a:rPr>
              <a:t>FLI1, ERG</a:t>
            </a:r>
            <a:r>
              <a:rPr lang="sk-SK" b="1" i="1" dirty="0" smtClean="0">
                <a:solidFill>
                  <a:srgbClr val="33CC33"/>
                </a:solidFill>
                <a:latin typeface="Arial" charset="0"/>
              </a:rPr>
              <a:t>,</a:t>
            </a:r>
            <a:r>
              <a:rPr lang="en-US" b="1" i="1" dirty="0" smtClean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sk-SK" b="1" i="1" dirty="0" smtClean="0">
                <a:solidFill>
                  <a:srgbClr val="33CC33"/>
                </a:solidFill>
                <a:latin typeface="Arial" charset="0"/>
              </a:rPr>
              <a:t>ETV1, ETV4, FEV...</a:t>
            </a:r>
            <a:endParaRPr lang="sk-SK" b="1" dirty="0" smtClean="0">
              <a:solidFill>
                <a:srgbClr val="33CC33"/>
              </a:solidFill>
              <a:latin typeface="Arial" charset="0"/>
            </a:endParaRPr>
          </a:p>
          <a:p>
            <a:r>
              <a:rPr lang="sk-SK" b="1" i="1" dirty="0" smtClean="0">
                <a:solidFill>
                  <a:srgbClr val="FF0000"/>
                </a:solidFill>
                <a:latin typeface="Arial" charset="0"/>
              </a:rPr>
              <a:t>FUS</a:t>
            </a:r>
            <a:r>
              <a:rPr lang="sk-SK" i="1" dirty="0" smtClean="0">
                <a:latin typeface="Arial" charset="0"/>
              </a:rPr>
              <a:t> / </a:t>
            </a:r>
            <a:r>
              <a:rPr lang="sk-SK" b="1" i="1" dirty="0" smtClean="0">
                <a:solidFill>
                  <a:srgbClr val="33CC33"/>
                </a:solidFill>
                <a:latin typeface="Arial" charset="0"/>
              </a:rPr>
              <a:t>ERG, FEV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27425"/>
            <a:ext cx="91440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6491288"/>
            <a:ext cx="4489450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Antonescu</a:t>
            </a:r>
            <a:r>
              <a:rPr lang="en-US" dirty="0"/>
              <a:t>, </a:t>
            </a:r>
            <a:r>
              <a:rPr lang="sk-SK" dirty="0"/>
              <a:t>Histopathology2014,64,26–37.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latin typeface="Arial" charset="0"/>
              </a:rPr>
              <a:t>Ewing Sarcoma</a:t>
            </a:r>
          </a:p>
        </p:txBody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k-SK" sz="2800" dirty="0" smtClean="0">
                <a:latin typeface="Arial" charset="0"/>
              </a:rPr>
              <a:t>Uniformné bunky s okrúhlymi/</a:t>
            </a:r>
            <a:r>
              <a:rPr lang="sk-SK" sz="2800" dirty="0" err="1" smtClean="0">
                <a:latin typeface="Arial" charset="0"/>
              </a:rPr>
              <a:t>ovoidnými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vezikulárnymi</a:t>
            </a:r>
            <a:r>
              <a:rPr lang="sk-SK" sz="2800" dirty="0" smtClean="0">
                <a:latin typeface="Arial" charset="0"/>
              </a:rPr>
              <a:t> jadrami</a:t>
            </a:r>
          </a:p>
          <a:p>
            <a:pPr>
              <a:lnSpc>
                <a:spcPct val="90000"/>
              </a:lnSpc>
            </a:pPr>
            <a:r>
              <a:rPr lang="sk-SK" sz="2800" dirty="0" smtClean="0">
                <a:latin typeface="Arial" charset="0"/>
              </a:rPr>
              <a:t>Jemný </a:t>
            </a:r>
            <a:r>
              <a:rPr lang="sk-SK" sz="2800" dirty="0" err="1" smtClean="0">
                <a:latin typeface="Arial" charset="0"/>
              </a:rPr>
              <a:t>chromatín</a:t>
            </a:r>
            <a:r>
              <a:rPr lang="sk-SK" sz="2800" dirty="0" smtClean="0">
                <a:latin typeface="Arial" charset="0"/>
              </a:rPr>
              <a:t>, nenápadné jadierka</a:t>
            </a:r>
          </a:p>
          <a:p>
            <a:pPr>
              <a:lnSpc>
                <a:spcPct val="90000"/>
              </a:lnSpc>
            </a:pPr>
            <a:r>
              <a:rPr lang="sk-SK" sz="2800" dirty="0" smtClean="0">
                <a:latin typeface="Arial" charset="0"/>
              </a:rPr>
              <a:t>Málo cytoplazmy, neostré hranice medzi bunkami</a:t>
            </a:r>
          </a:p>
          <a:p>
            <a:pPr lvl="1">
              <a:lnSpc>
                <a:spcPct val="90000"/>
              </a:lnSpc>
            </a:pPr>
            <a:endParaRPr lang="sk-SK" sz="2400" dirty="0" smtClean="0">
              <a:latin typeface="Arial" charset="0"/>
            </a:endParaRPr>
          </a:p>
          <a:p>
            <a:pPr lvl="1">
              <a:lnSpc>
                <a:spcPct val="90000"/>
              </a:lnSpc>
            </a:pPr>
            <a:r>
              <a:rPr lang="sk-SK" sz="2400" dirty="0" err="1" smtClean="0">
                <a:latin typeface="Arial" charset="0"/>
              </a:rPr>
              <a:t>Large</a:t>
            </a:r>
            <a:r>
              <a:rPr lang="sk-SK" sz="2400" dirty="0" smtClean="0">
                <a:latin typeface="Arial" charset="0"/>
              </a:rPr>
              <a:t> </a:t>
            </a:r>
            <a:r>
              <a:rPr lang="sk-SK" sz="2400" dirty="0" err="1" smtClean="0">
                <a:latin typeface="Arial" charset="0"/>
              </a:rPr>
              <a:t>cell</a:t>
            </a:r>
            <a:r>
              <a:rPr lang="sk-SK" sz="2400" dirty="0" smtClean="0">
                <a:latin typeface="Arial" charset="0"/>
              </a:rPr>
              <a:t> variant (</a:t>
            </a:r>
            <a:r>
              <a:rPr lang="sk-SK" sz="2400" dirty="0" err="1" smtClean="0">
                <a:latin typeface="Arial" charset="0"/>
              </a:rPr>
              <a:t>atypical</a:t>
            </a:r>
            <a:r>
              <a:rPr lang="sk-SK" sz="2400" dirty="0" smtClean="0">
                <a:latin typeface="Arial" charset="0"/>
              </a:rPr>
              <a:t> EWS)</a:t>
            </a:r>
          </a:p>
          <a:p>
            <a:pPr lvl="1">
              <a:lnSpc>
                <a:spcPct val="90000"/>
              </a:lnSpc>
            </a:pPr>
            <a:r>
              <a:rPr lang="sk-SK" sz="2400" dirty="0" err="1" smtClean="0">
                <a:latin typeface="Arial" charset="0"/>
              </a:rPr>
              <a:t>Spindle</a:t>
            </a:r>
            <a:r>
              <a:rPr lang="sk-SK" sz="2400" dirty="0" smtClean="0">
                <a:latin typeface="Arial" charset="0"/>
              </a:rPr>
              <a:t> </a:t>
            </a:r>
            <a:r>
              <a:rPr lang="sk-SK" sz="2400" dirty="0" err="1" smtClean="0">
                <a:latin typeface="Arial" charset="0"/>
              </a:rPr>
              <a:t>cell</a:t>
            </a:r>
            <a:r>
              <a:rPr lang="sk-SK" sz="2400" dirty="0" smtClean="0">
                <a:latin typeface="Arial" charset="0"/>
              </a:rPr>
              <a:t> variant</a:t>
            </a:r>
          </a:p>
          <a:p>
            <a:pPr lvl="1">
              <a:lnSpc>
                <a:spcPct val="90000"/>
              </a:lnSpc>
            </a:pPr>
            <a:r>
              <a:rPr lang="sk-SK" sz="2400" dirty="0" err="1" smtClean="0">
                <a:latin typeface="Arial" charset="0"/>
              </a:rPr>
              <a:t>Clear</a:t>
            </a:r>
            <a:r>
              <a:rPr lang="sk-SK" sz="2400" dirty="0" smtClean="0">
                <a:latin typeface="Arial" charset="0"/>
              </a:rPr>
              <a:t> </a:t>
            </a:r>
            <a:r>
              <a:rPr lang="sk-SK" sz="2400" dirty="0" err="1" smtClean="0">
                <a:latin typeface="Arial" charset="0"/>
              </a:rPr>
              <a:t>cell</a:t>
            </a:r>
            <a:r>
              <a:rPr lang="sk-SK" sz="2400" dirty="0" smtClean="0">
                <a:latin typeface="Arial" charset="0"/>
              </a:rPr>
              <a:t> variant</a:t>
            </a:r>
          </a:p>
          <a:p>
            <a:pPr lvl="1">
              <a:lnSpc>
                <a:spcPct val="90000"/>
              </a:lnSpc>
            </a:pPr>
            <a:r>
              <a:rPr lang="sk-SK" sz="2400" dirty="0" err="1" smtClean="0">
                <a:latin typeface="Arial" charset="0"/>
              </a:rPr>
              <a:t>Adamantinoma-like</a:t>
            </a:r>
            <a:r>
              <a:rPr lang="sk-SK" sz="2400" dirty="0" smtClean="0">
                <a:latin typeface="Arial" charset="0"/>
              </a:rPr>
              <a:t> variant</a:t>
            </a:r>
          </a:p>
          <a:p>
            <a:pPr lvl="1">
              <a:lnSpc>
                <a:spcPct val="90000"/>
              </a:lnSpc>
            </a:pPr>
            <a:r>
              <a:rPr lang="sk-SK" sz="2400" dirty="0" err="1" smtClean="0">
                <a:latin typeface="Arial" charset="0"/>
              </a:rPr>
              <a:t>Sclerosing</a:t>
            </a:r>
            <a:r>
              <a:rPr lang="sk-SK" sz="2400" dirty="0" smtClean="0">
                <a:latin typeface="Arial" charset="0"/>
              </a:rPr>
              <a:t> variant</a:t>
            </a:r>
          </a:p>
        </p:txBody>
      </p:sp>
      <p:sp>
        <p:nvSpPr>
          <p:cNvPr id="52228" name="AutoShape 4"/>
          <p:cNvSpPr>
            <a:spLocks/>
          </p:cNvSpPr>
          <p:nvPr/>
        </p:nvSpPr>
        <p:spPr bwMode="auto">
          <a:xfrm>
            <a:off x="5791200" y="4267200"/>
            <a:ext cx="609600" cy="2133600"/>
          </a:xfrm>
          <a:prstGeom prst="rightBrace">
            <a:avLst>
              <a:gd name="adj1" fmla="val 29167"/>
              <a:gd name="adj2" fmla="val 50000"/>
            </a:avLst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sk-SK"/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629400" y="4267200"/>
            <a:ext cx="2286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k-SK" sz="2800" b="1">
                <a:solidFill>
                  <a:srgbClr val="008000"/>
                </a:solidFill>
              </a:rPr>
              <a:t>Typická genetika ale aberantná morfológia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2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22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22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 animBg="1"/>
      <p:bldP spid="522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619125"/>
            <a:ext cx="4848225" cy="362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038600"/>
            <a:ext cx="383043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066800"/>
            <a:ext cx="3848100" cy="287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Rectangle 2"/>
          <p:cNvSpPr>
            <a:spLocks noGrp="1"/>
          </p:cNvSpPr>
          <p:nvPr>
            <p:ph type="body" idx="1"/>
          </p:nvPr>
        </p:nvSpPr>
        <p:spPr>
          <a:xfrm>
            <a:off x="76200" y="5410200"/>
            <a:ext cx="4495800" cy="12954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sk-SK" dirty="0" err="1" smtClean="0"/>
              <a:t>Kikuchi</a:t>
            </a:r>
            <a:r>
              <a:rPr lang="sk-SK" dirty="0" smtClean="0"/>
              <a:t> </a:t>
            </a:r>
            <a:r>
              <a:rPr lang="sk-SK" dirty="0" err="1" smtClean="0"/>
              <a:t>et</a:t>
            </a:r>
            <a:r>
              <a:rPr lang="sk-SK" dirty="0" smtClean="0"/>
              <a:t> </a:t>
            </a:r>
            <a:r>
              <a:rPr lang="sk-SK" dirty="0" err="1" smtClean="0"/>
              <a:t>al</a:t>
            </a:r>
            <a:endParaRPr lang="sk-SK" dirty="0" smtClean="0"/>
          </a:p>
          <a:p>
            <a:pPr>
              <a:buNone/>
            </a:pPr>
            <a:r>
              <a:rPr lang="en-US" dirty="0" smtClean="0"/>
              <a:t>A</a:t>
            </a:r>
            <a:r>
              <a:rPr lang="sk-SK" dirty="0" smtClean="0"/>
              <a:t>JSP </a:t>
            </a:r>
            <a:r>
              <a:rPr lang="en-US" dirty="0" smtClean="0"/>
              <a:t>2013;37; 772–779.</a:t>
            </a:r>
            <a:endParaRPr lang="sk-SK" dirty="0" smtClean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19050"/>
            <a:ext cx="842010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Obrázok 3" descr="P10100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smtClean="0">
                <a:latin typeface="Arial" charset="0"/>
              </a:rPr>
              <a:t>Ewing-like Sarcoma</a:t>
            </a:r>
          </a:p>
        </p:txBody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xfrm>
            <a:off x="228600" y="1600200"/>
            <a:ext cx="8686800" cy="5105400"/>
          </a:xfrm>
        </p:spPr>
        <p:txBody>
          <a:bodyPr/>
          <a:lstStyle/>
          <a:p>
            <a:r>
              <a:rPr lang="sk-SK" dirty="0" smtClean="0">
                <a:latin typeface="Arial" charset="0"/>
              </a:rPr>
              <a:t>Fúzia </a:t>
            </a:r>
            <a:r>
              <a:rPr lang="sk-SK" b="1" i="1" dirty="0" smtClean="0">
                <a:solidFill>
                  <a:srgbClr val="FF0000"/>
                </a:solidFill>
                <a:latin typeface="Arial" charset="0"/>
              </a:rPr>
              <a:t>EWSR1</a:t>
            </a:r>
            <a:r>
              <a:rPr lang="sk-SK" i="1" dirty="0" smtClean="0">
                <a:latin typeface="Arial" charset="0"/>
              </a:rPr>
              <a:t> </a:t>
            </a:r>
            <a:r>
              <a:rPr lang="sk-SK" dirty="0" smtClean="0">
                <a:latin typeface="Arial" charset="0"/>
              </a:rPr>
              <a:t>s </a:t>
            </a:r>
            <a:r>
              <a:rPr lang="sk-SK" b="1" i="1" dirty="0" err="1" smtClean="0">
                <a:solidFill>
                  <a:srgbClr val="0070C0"/>
                </a:solidFill>
                <a:latin typeface="Arial" charset="0"/>
              </a:rPr>
              <a:t>non-ETS</a:t>
            </a:r>
            <a:r>
              <a:rPr lang="sk-SK" b="1" i="1" dirty="0" smtClean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sk-SK" b="1" dirty="0" smtClean="0">
                <a:solidFill>
                  <a:srgbClr val="0070C0"/>
                </a:solidFill>
                <a:latin typeface="Arial" charset="0"/>
              </a:rPr>
              <a:t>génom</a:t>
            </a:r>
          </a:p>
          <a:p>
            <a:r>
              <a:rPr lang="sk-SK" b="1" i="1" dirty="0" smtClean="0">
                <a:solidFill>
                  <a:srgbClr val="FF0000"/>
                </a:solidFill>
                <a:latin typeface="Arial" charset="0"/>
              </a:rPr>
              <a:t>EWSR1</a:t>
            </a:r>
            <a:r>
              <a:rPr lang="sk-SK" b="1" i="1" dirty="0" smtClean="0">
                <a:latin typeface="Arial" charset="0"/>
              </a:rPr>
              <a:t> </a:t>
            </a:r>
            <a:r>
              <a:rPr lang="sk-SK" dirty="0" smtClean="0">
                <a:latin typeface="Arial" charset="0"/>
              </a:rPr>
              <a:t>/ </a:t>
            </a:r>
            <a:r>
              <a:rPr lang="sk-SK" b="1" dirty="0" smtClean="0">
                <a:solidFill>
                  <a:srgbClr val="0070C0"/>
                </a:solidFill>
                <a:latin typeface="Arial" charset="0"/>
              </a:rPr>
              <a:t>PATZ1, SP3, NFATC2, SMARCA5</a:t>
            </a:r>
          </a:p>
          <a:p>
            <a:r>
              <a:rPr lang="sk-SK" dirty="0" smtClean="0">
                <a:latin typeface="Arial" charset="0"/>
              </a:rPr>
              <a:t>zatiaľ nejasné, či majú byť klasifikované spolu s </a:t>
            </a:r>
            <a:r>
              <a:rPr lang="sk-SK" dirty="0" err="1" smtClean="0">
                <a:latin typeface="Arial" charset="0"/>
              </a:rPr>
              <a:t>EWSa</a:t>
            </a:r>
            <a:r>
              <a:rPr lang="sk-SK" dirty="0" smtClean="0">
                <a:latin typeface="Arial" charset="0"/>
              </a:rPr>
              <a:t> alebo </a:t>
            </a:r>
            <a:r>
              <a:rPr lang="sk-SK" b="1" dirty="0" smtClean="0">
                <a:latin typeface="Arial" charset="0"/>
              </a:rPr>
              <a:t>ide o samostatné nádorové jednotky</a:t>
            </a:r>
          </a:p>
          <a:p>
            <a:r>
              <a:rPr lang="sk-SK" dirty="0" smtClean="0">
                <a:latin typeface="Arial" charset="0"/>
              </a:rPr>
              <a:t>málo prípadov - zrejme iná klinika a odpoveď na liečbu</a:t>
            </a:r>
          </a:p>
          <a:p>
            <a:endParaRPr lang="sk-SK" dirty="0" smtClean="0">
              <a:latin typeface="Arial" charset="0"/>
            </a:endParaRPr>
          </a:p>
          <a:p>
            <a:r>
              <a:rPr lang="sk-SK" dirty="0" smtClean="0">
                <a:latin typeface="Arial" charset="0"/>
              </a:rPr>
              <a:t>Niektoré sa morfologicky líšia (trochu:</a:t>
            </a:r>
            <a:r>
              <a:rPr lang="en-US" dirty="0" smtClean="0">
                <a:latin typeface="Arial" charset="0"/>
              </a:rPr>
              <a:t>-</a:t>
            </a:r>
            <a:r>
              <a:rPr lang="sk-SK" dirty="0" smtClean="0">
                <a:latin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83920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2438400" y="0"/>
            <a:ext cx="4352925" cy="461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2400" dirty="0" err="1"/>
              <a:t>Cesk</a:t>
            </a:r>
            <a:r>
              <a:rPr lang="sk-SK" sz="2400" dirty="0"/>
              <a:t> </a:t>
            </a:r>
            <a:r>
              <a:rPr lang="sk-SK" sz="2400" dirty="0" err="1"/>
              <a:t>Patol</a:t>
            </a:r>
            <a:r>
              <a:rPr lang="sk-SK" sz="2400" dirty="0"/>
              <a:t>. 2014 Apr;50(2):87-91.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9611"/>
            <a:ext cx="3581400" cy="3678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3183146"/>
            <a:ext cx="2931988" cy="367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3" name="Zástupný symbol obsahu 2"/>
          <p:cNvSpPr>
            <a:spLocks noGrp="1"/>
          </p:cNvSpPr>
          <p:nvPr>
            <p:ph idx="1"/>
          </p:nvPr>
        </p:nvSpPr>
        <p:spPr>
          <a:xfrm>
            <a:off x="2057400" y="6248400"/>
            <a:ext cx="3048000" cy="6096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sk-SK" dirty="0" smtClean="0"/>
              <a:t>12-ročný chlapec</a:t>
            </a:r>
          </a:p>
        </p:txBody>
      </p:sp>
      <p:sp>
        <p:nvSpPr>
          <p:cNvPr id="10" name="Zástupný symbol obsahu 2"/>
          <p:cNvSpPr txBox="1">
            <a:spLocks/>
          </p:cNvSpPr>
          <p:nvPr/>
        </p:nvSpPr>
        <p:spPr bwMode="auto">
          <a:xfrm>
            <a:off x="0" y="6400800"/>
            <a:ext cx="19812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Pred terapiou</a:t>
            </a:r>
          </a:p>
        </p:txBody>
      </p:sp>
      <p:sp>
        <p:nvSpPr>
          <p:cNvPr id="12" name="Zástupný symbol obsahu 2"/>
          <p:cNvSpPr txBox="1">
            <a:spLocks/>
          </p:cNvSpPr>
          <p:nvPr/>
        </p:nvSpPr>
        <p:spPr bwMode="auto">
          <a:xfrm>
            <a:off x="5257800" y="6400800"/>
            <a:ext cx="1371600" cy="457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sk-SK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 terapii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685" y="0"/>
            <a:ext cx="916968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35732"/>
            <a:ext cx="9106670" cy="3322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5800" y="2895600"/>
            <a:ext cx="8163260" cy="95410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smtClean="0"/>
              <a:t>Round cell sarcomas beyond Ewing: emerging entities</a:t>
            </a:r>
            <a:endParaRPr lang="sk-SK" sz="2800" b="1" dirty="0" smtClean="0"/>
          </a:p>
          <a:p>
            <a:r>
              <a:rPr lang="en-US" sz="2800" b="1" dirty="0" err="1" smtClean="0"/>
              <a:t>Antonescu</a:t>
            </a:r>
            <a:r>
              <a:rPr lang="en-US" sz="2800" b="1" dirty="0"/>
              <a:t>, </a:t>
            </a:r>
            <a:r>
              <a:rPr lang="sk-SK" sz="2800" b="1" dirty="0" err="1" smtClean="0"/>
              <a:t>Histopathology</a:t>
            </a:r>
            <a:r>
              <a:rPr lang="sk-SK" sz="2800" b="1" dirty="0" smtClean="0"/>
              <a:t> 2014,64,26–37</a:t>
            </a:r>
            <a:r>
              <a:rPr lang="sk-SK" sz="2800" b="1" dirty="0"/>
              <a:t>.</a:t>
            </a:r>
          </a:p>
        </p:txBody>
      </p:sp>
      <p:sp>
        <p:nvSpPr>
          <p:cNvPr id="7" name="Obdĺžnik 6"/>
          <p:cNvSpPr/>
          <p:nvPr/>
        </p:nvSpPr>
        <p:spPr>
          <a:xfrm>
            <a:off x="2514600" y="6324600"/>
            <a:ext cx="4267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2800" dirty="0" smtClean="0"/>
              <a:t>Amplifikácia oboch génov !</a:t>
            </a:r>
            <a:endParaRPr lang="sk-SK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k-SK" b="1" dirty="0" smtClean="0"/>
              <a:t>... </a:t>
            </a:r>
            <a:r>
              <a:rPr lang="en-US" b="1" dirty="0" smtClean="0"/>
              <a:t>emerging entities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1000" y="1112837"/>
            <a:ext cx="8686800" cy="4525963"/>
          </a:xfrm>
        </p:spPr>
        <p:txBody>
          <a:bodyPr/>
          <a:lstStyle/>
          <a:p>
            <a:r>
              <a:rPr lang="sk-SK" dirty="0" smtClean="0"/>
              <a:t>najčastejšia genetická zmena v EWSR negatívnych </a:t>
            </a:r>
            <a:r>
              <a:rPr lang="sk-SK" dirty="0" err="1" smtClean="0"/>
              <a:t>small</a:t>
            </a:r>
            <a:r>
              <a:rPr lang="sk-SK" dirty="0" smtClean="0"/>
              <a:t> </a:t>
            </a:r>
            <a:r>
              <a:rPr lang="sk-SK" dirty="0" err="1" smtClean="0"/>
              <a:t>round-cell</a:t>
            </a:r>
            <a:r>
              <a:rPr lang="sk-SK" dirty="0" smtClean="0"/>
              <a:t> tumoroch je fúzia </a:t>
            </a:r>
            <a:r>
              <a:rPr lang="sk-SK" b="1" i="1" dirty="0" smtClean="0"/>
              <a:t>CIC-DUX4</a:t>
            </a:r>
            <a:endParaRPr lang="sk-SK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3048000" y="2259192"/>
            <a:ext cx="6019800" cy="452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343400" y="6491288"/>
            <a:ext cx="4489450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Antonescu</a:t>
            </a:r>
            <a:r>
              <a:rPr lang="en-US" dirty="0"/>
              <a:t>, </a:t>
            </a:r>
            <a:r>
              <a:rPr lang="sk-SK" dirty="0"/>
              <a:t>Histopathology2014,64,26–37.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sk-SK" b="1" dirty="0" smtClean="0"/>
              <a:t>... </a:t>
            </a:r>
            <a:r>
              <a:rPr lang="en-US" b="1" dirty="0" smtClean="0"/>
              <a:t>emerging entities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1000" y="1112837"/>
            <a:ext cx="8686800" cy="4525963"/>
          </a:xfrm>
        </p:spPr>
        <p:txBody>
          <a:bodyPr/>
          <a:lstStyle/>
          <a:p>
            <a:r>
              <a:rPr lang="sk-SK" dirty="0" smtClean="0"/>
              <a:t>4% </a:t>
            </a:r>
            <a:r>
              <a:rPr lang="sk-SK" dirty="0" err="1" smtClean="0"/>
              <a:t>small</a:t>
            </a:r>
            <a:r>
              <a:rPr lang="sk-SK" dirty="0" smtClean="0"/>
              <a:t> </a:t>
            </a:r>
            <a:r>
              <a:rPr lang="sk-SK" dirty="0" err="1" smtClean="0"/>
              <a:t>round</a:t>
            </a:r>
            <a:r>
              <a:rPr lang="sk-SK" dirty="0" smtClean="0"/>
              <a:t> </a:t>
            </a:r>
            <a:r>
              <a:rPr lang="sk-SK" dirty="0" err="1" smtClean="0"/>
              <a:t>blue-cell</a:t>
            </a:r>
            <a:r>
              <a:rPr lang="sk-SK" dirty="0" smtClean="0"/>
              <a:t> tumorov:</a:t>
            </a:r>
            <a:r>
              <a:rPr lang="sk-SK" b="1" i="1" dirty="0" smtClean="0"/>
              <a:t> BCOR-CCNB3</a:t>
            </a:r>
          </a:p>
          <a:p>
            <a:r>
              <a:rPr lang="sk-SK" dirty="0" smtClean="0"/>
              <a:t>FISH alebo </a:t>
            </a:r>
            <a:r>
              <a:rPr lang="sk-SK" b="1" dirty="0" err="1" smtClean="0"/>
              <a:t>imuno</a:t>
            </a:r>
            <a:r>
              <a:rPr lang="sk-SK" b="1" dirty="0" smtClean="0"/>
              <a:t> CCNB3</a:t>
            </a:r>
            <a:endParaRPr lang="sk-SK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1873" y="2743201"/>
            <a:ext cx="552592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349750" y="6491288"/>
            <a:ext cx="4489450" cy="36671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/>
              <a:t>Antonescu</a:t>
            </a:r>
            <a:r>
              <a:rPr lang="en-US" dirty="0"/>
              <a:t>, </a:t>
            </a:r>
            <a:r>
              <a:rPr lang="sk-SK" dirty="0"/>
              <a:t>Histopathology2014,64,26–37.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2071688" y="5638800"/>
            <a:ext cx="5106987" cy="769938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4400" b="1" dirty="0" err="1"/>
              <a:t>svajdler</a:t>
            </a:r>
            <a:r>
              <a:rPr lang="en-US" sz="4400" b="1" dirty="0"/>
              <a:t>@</a:t>
            </a:r>
            <a:r>
              <a:rPr lang="sk-SK" sz="4400" b="1" dirty="0" err="1"/>
              <a:t>yahoo.com</a:t>
            </a:r>
            <a:endParaRPr lang="sk-SK" sz="4400" b="1" dirty="0"/>
          </a:p>
        </p:txBody>
      </p:sp>
      <p:pic>
        <p:nvPicPr>
          <p:cNvPr id="45058" name="Obrázok 3" descr="IMG-20140510-0089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0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Obrázok 1" descr="P10100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Obrázok 2" descr="P10100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Obrázok 2" descr="P10100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Obrázok 1" descr="P1010040 CD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152400" y="152400"/>
            <a:ext cx="8915400" cy="20621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>
                <a:solidFill>
                  <a:srgbClr val="00B050"/>
                </a:solidFill>
              </a:rPr>
              <a:t>Pozitívne IHC:</a:t>
            </a:r>
            <a:r>
              <a:rPr lang="sk-SK" sz="3200" dirty="0">
                <a:solidFill>
                  <a:srgbClr val="00B050"/>
                </a:solidFill>
              </a:rPr>
              <a:t> </a:t>
            </a:r>
            <a:r>
              <a:rPr lang="sk-SK" sz="3200" b="1" dirty="0"/>
              <a:t>CD99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sk-SK" sz="3200" b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k-SK" sz="3200" b="1" dirty="0">
                <a:solidFill>
                  <a:srgbClr val="FF0000"/>
                </a:solidFill>
              </a:rPr>
              <a:t>Negatívne IHC: </a:t>
            </a:r>
            <a:r>
              <a:rPr lang="sk-SK" sz="3200" b="1" dirty="0">
                <a:solidFill>
                  <a:schemeClr val="tx1"/>
                </a:solidFill>
              </a:rPr>
              <a:t>WT1, EMA, AE1/AE3, CD56, CD57, SYN, CHROM, </a:t>
            </a:r>
            <a:r>
              <a:rPr lang="sk-SK" sz="3200" b="1" dirty="0" err="1">
                <a:solidFill>
                  <a:schemeClr val="tx1"/>
                </a:solidFill>
              </a:rPr>
              <a:t>desmin</a:t>
            </a:r>
            <a:endParaRPr lang="sk-SK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k-SK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Genetika</a:t>
            </a:r>
            <a:endParaRPr lang="sk-SK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FISH: break </a:t>
            </a:r>
            <a:r>
              <a:rPr lang="sk-SK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EWSR1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sk-SK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PCR: fúzia </a:t>
            </a:r>
            <a:r>
              <a:rPr lang="sk-SK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EWSR1-FLI</a:t>
            </a:r>
            <a:endParaRPr lang="sk-SK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lum bright="-8000" contrast="56000"/>
          </a:blip>
          <a:srcRect/>
          <a:stretch>
            <a:fillRect/>
          </a:stretch>
        </p:blipFill>
        <p:spPr bwMode="auto">
          <a:xfrm>
            <a:off x="6384925" y="1219200"/>
            <a:ext cx="2759075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lum bright="6000" contrast="22000"/>
          </a:blip>
          <a:srcRect/>
          <a:stretch>
            <a:fillRect/>
          </a:stretch>
        </p:blipFill>
        <p:spPr bwMode="auto">
          <a:xfrm>
            <a:off x="3581400" y="3962400"/>
            <a:ext cx="2667000" cy="2667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lum bright="4000" contrast="14000"/>
          </a:blip>
          <a:srcRect/>
          <a:stretch>
            <a:fillRect/>
          </a:stretch>
        </p:blipFill>
        <p:spPr bwMode="auto">
          <a:xfrm>
            <a:off x="6415088" y="3962400"/>
            <a:ext cx="2652712" cy="2743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5263"/>
            <a:ext cx="9144000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5"/>
          <p:cNvSpPr/>
          <p:nvPr/>
        </p:nvSpPr>
        <p:spPr>
          <a:xfrm>
            <a:off x="7848600" y="3276600"/>
            <a:ext cx="762000" cy="29718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 dirty="0">
              <a:noFill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228600" y="228600"/>
            <a:ext cx="8763000" cy="18161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/>
              <a:t>Primary primitive </a:t>
            </a:r>
            <a:r>
              <a:rPr lang="en-US" sz="2800" b="1" dirty="0" err="1"/>
              <a:t>neuroectodermal</a:t>
            </a:r>
            <a:r>
              <a:rPr lang="en-US" sz="2800" b="1" dirty="0"/>
              <a:t> tumor of the kidney.</a:t>
            </a:r>
            <a:r>
              <a:rPr lang="sk-SK" sz="2800" b="1" dirty="0"/>
              <a:t> </a:t>
            </a:r>
            <a:r>
              <a:rPr lang="sk-SK" sz="2800" i="1" dirty="0" err="1"/>
              <a:t>Kuroda</a:t>
            </a:r>
            <a:r>
              <a:rPr lang="sk-SK" sz="2800" i="1" dirty="0"/>
              <a:t> M, </a:t>
            </a:r>
            <a:r>
              <a:rPr lang="sk-SK" sz="2800" i="1" dirty="0" err="1"/>
              <a:t>Urano</a:t>
            </a:r>
            <a:r>
              <a:rPr lang="sk-SK" sz="2800" i="1" dirty="0"/>
              <a:t> M, </a:t>
            </a:r>
            <a:r>
              <a:rPr lang="sk-SK" sz="2800" i="1" dirty="0" err="1"/>
              <a:t>Abe</a:t>
            </a:r>
            <a:r>
              <a:rPr lang="sk-SK" sz="2800" i="1" dirty="0"/>
              <a:t> M, </a:t>
            </a:r>
            <a:r>
              <a:rPr lang="sk-SK" sz="2800" i="1" dirty="0" err="1"/>
              <a:t>Mizoguchi</a:t>
            </a:r>
            <a:r>
              <a:rPr lang="sk-SK" sz="2800" i="1" dirty="0"/>
              <a:t> Y, </a:t>
            </a:r>
            <a:r>
              <a:rPr lang="sk-SK" sz="2800" i="1" dirty="0" err="1"/>
              <a:t>Horibe</a:t>
            </a:r>
            <a:r>
              <a:rPr lang="sk-SK" sz="2800" i="1" dirty="0"/>
              <a:t> Y, </a:t>
            </a:r>
            <a:r>
              <a:rPr lang="sk-SK" sz="2800" i="1" dirty="0" err="1"/>
              <a:t>Murakami</a:t>
            </a:r>
            <a:r>
              <a:rPr lang="sk-SK" sz="2800" i="1" dirty="0"/>
              <a:t> M, </a:t>
            </a:r>
            <a:r>
              <a:rPr lang="sk-SK" sz="2800" i="1" dirty="0" err="1"/>
              <a:t>Tashiro</a:t>
            </a:r>
            <a:r>
              <a:rPr lang="sk-SK" sz="2800" i="1" dirty="0"/>
              <a:t> K, </a:t>
            </a:r>
            <a:r>
              <a:rPr lang="sk-SK" sz="2800" i="1" dirty="0" err="1"/>
              <a:t>Kasahara</a:t>
            </a:r>
            <a:r>
              <a:rPr lang="sk-SK" sz="2800" i="1" dirty="0"/>
              <a:t> M. </a:t>
            </a:r>
            <a:r>
              <a:rPr lang="sk-SK" sz="2800" b="1" dirty="0" err="1"/>
              <a:t>Pathol</a:t>
            </a:r>
            <a:r>
              <a:rPr lang="sk-SK" sz="2800" b="1" dirty="0"/>
              <a:t> </a:t>
            </a:r>
            <a:r>
              <a:rPr lang="sk-SK" sz="2800" b="1" dirty="0" err="1"/>
              <a:t>Int</a:t>
            </a:r>
            <a:r>
              <a:rPr lang="sk-SK" sz="2800" b="1" dirty="0"/>
              <a:t> 2000; 50(12):967-72. 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1061</Words>
  <Application>Microsoft Office PowerPoint</Application>
  <PresentationFormat>Prezentácia na obrazovke (4:3)</PresentationFormat>
  <Paragraphs>168</Paragraphs>
  <Slides>35</Slides>
  <Notes>9</Notes>
  <HiddenSlides>1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35</vt:i4>
      </vt:variant>
    </vt:vector>
  </HeadingPairs>
  <TitlesOfParts>
    <vt:vector size="36" baseType="lpstr">
      <vt:lpstr>Office Theme</vt:lpstr>
      <vt:lpstr>Prípad SD-IAP č. 520  </vt:lpstr>
      <vt:lpstr>9-ročné dievča Klinická diagnóza: tumor renis l.sin., stav po chemoterapii</vt:lpstr>
      <vt:lpstr>Snímka 3</vt:lpstr>
      <vt:lpstr>Snímka 4</vt:lpstr>
      <vt:lpstr>Snímka 5</vt:lpstr>
      <vt:lpstr>Snímka 6</vt:lpstr>
      <vt:lpstr>Snímka 7</vt:lpstr>
      <vt:lpstr>Genetika</vt:lpstr>
      <vt:lpstr>Snímka 9</vt:lpstr>
      <vt:lpstr>Snímka 10</vt:lpstr>
      <vt:lpstr>Follow-up nášho prípadu</vt:lpstr>
      <vt:lpstr>Diferenciálna diagnóza</vt:lpstr>
      <vt:lpstr>Snímka 13</vt:lpstr>
      <vt:lpstr>Snímka 14</vt:lpstr>
      <vt:lpstr>Snímka 15</vt:lpstr>
      <vt:lpstr>Snímka 16</vt:lpstr>
      <vt:lpstr>Snímka 17</vt:lpstr>
      <vt:lpstr>Neuroblastoma</vt:lpstr>
      <vt:lpstr>Snímka 19</vt:lpstr>
      <vt:lpstr>Poorly differentiated SSa</vt:lpstr>
      <vt:lpstr>Snímka 21</vt:lpstr>
      <vt:lpstr>Imunofenotyp SSa</vt:lpstr>
      <vt:lpstr>Genetika</vt:lpstr>
      <vt:lpstr>Snímka 24</vt:lpstr>
      <vt:lpstr>Snímka 25</vt:lpstr>
      <vt:lpstr>Snímka 26</vt:lpstr>
      <vt:lpstr>Ewing Sarcoma</vt:lpstr>
      <vt:lpstr>Ewing Sarcoma</vt:lpstr>
      <vt:lpstr>Snímka 29</vt:lpstr>
      <vt:lpstr>Ewing-like Sarcoma</vt:lpstr>
      <vt:lpstr>Snímka 31</vt:lpstr>
      <vt:lpstr>Snímka 32</vt:lpstr>
      <vt:lpstr>... emerging entities</vt:lpstr>
      <vt:lpstr>... emerging entities</vt:lpstr>
      <vt:lpstr>Snímka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Marián</dc:creator>
  <cp:lastModifiedBy>Marián Švajdler</cp:lastModifiedBy>
  <cp:revision>102</cp:revision>
  <dcterms:created xsi:type="dcterms:W3CDTF">2006-08-16T00:00:00Z</dcterms:created>
  <dcterms:modified xsi:type="dcterms:W3CDTF">2014-06-18T19:44:34Z</dcterms:modified>
</cp:coreProperties>
</file>