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312" r:id="rId4"/>
    <p:sldId id="259" r:id="rId5"/>
    <p:sldId id="260" r:id="rId6"/>
    <p:sldId id="261" r:id="rId7"/>
    <p:sldId id="266" r:id="rId8"/>
    <p:sldId id="267" r:id="rId9"/>
    <p:sldId id="313" r:id="rId10"/>
    <p:sldId id="314" r:id="rId11"/>
    <p:sldId id="268" r:id="rId12"/>
    <p:sldId id="262" r:id="rId13"/>
    <p:sldId id="265" r:id="rId14"/>
    <p:sldId id="315" r:id="rId15"/>
    <p:sldId id="278" r:id="rId16"/>
    <p:sldId id="316" r:id="rId17"/>
    <p:sldId id="270" r:id="rId18"/>
    <p:sldId id="271" r:id="rId19"/>
    <p:sldId id="274" r:id="rId20"/>
    <p:sldId id="272" r:id="rId21"/>
    <p:sldId id="309" r:id="rId22"/>
    <p:sldId id="310" r:id="rId23"/>
    <p:sldId id="311" r:id="rId24"/>
    <p:sldId id="273" r:id="rId25"/>
    <p:sldId id="275" r:id="rId26"/>
    <p:sldId id="276" r:id="rId27"/>
    <p:sldId id="285" r:id="rId28"/>
    <p:sldId id="306" r:id="rId29"/>
    <p:sldId id="282" r:id="rId30"/>
    <p:sldId id="284" r:id="rId31"/>
    <p:sldId id="279" r:id="rId32"/>
    <p:sldId id="280" r:id="rId33"/>
    <p:sldId id="281" r:id="rId34"/>
    <p:sldId id="303" r:id="rId35"/>
    <p:sldId id="283" r:id="rId36"/>
    <p:sldId id="287" r:id="rId37"/>
    <p:sldId id="286" r:id="rId38"/>
    <p:sldId id="288" r:id="rId39"/>
    <p:sldId id="289" r:id="rId40"/>
    <p:sldId id="290" r:id="rId41"/>
    <p:sldId id="291" r:id="rId42"/>
    <p:sldId id="292" r:id="rId43"/>
    <p:sldId id="295" r:id="rId44"/>
    <p:sldId id="298" r:id="rId45"/>
    <p:sldId id="299" r:id="rId46"/>
    <p:sldId id="300" r:id="rId47"/>
    <p:sldId id="296" r:id="rId48"/>
    <p:sldId id="302" r:id="rId49"/>
    <p:sldId id="297" r:id="rId50"/>
    <p:sldId id="301" r:id="rId51"/>
    <p:sldId id="305" r:id="rId52"/>
    <p:sldId id="308" r:id="rId53"/>
    <p:sldId id="307" r:id="rId54"/>
    <p:sldId id="304" r:id="rId5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586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860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D7CF3D-5EE7-4F60-8177-6DB7E67809C8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0AD2CEC-3D27-4528-BF95-650C85B99D62}" type="datetimeFigureOut">
              <a:rPr lang="sk-SK"/>
              <a:pPr/>
              <a:t>22. 9. 2010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3D9F6A-8D4A-4C3E-9906-10A176F6AB87}" type="datetimeFigureOut">
              <a:rPr lang="sk-SK"/>
              <a:pPr/>
              <a:t>22. 9. 2010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EAB15-86F8-41F5-BA27-B20BA5572B7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A11CA-7D5E-4B0C-A7B3-32BC43773137}" type="datetimeFigureOut">
              <a:rPr lang="sk-SK"/>
              <a:pPr/>
              <a:t>22. 9. 2010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6F34C-A6E2-4B7C-8888-BC70B19F734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D147C-F211-4679-B287-24237DCAEFCE}" type="datetimeFigureOut">
              <a:rPr lang="sk-SK"/>
              <a:pPr/>
              <a:t>22. 9. 2010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E9F4A-0091-45ED-BA10-BFCA8C8D5D2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ECF089-959C-4906-83AE-5C67063D1684}" type="datetimeFigureOut">
              <a:rPr lang="sk-SK"/>
              <a:pPr/>
              <a:t>22. 9. 2010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60BD3-DD38-42EE-BE8B-75A1CE43818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FAC485-08A7-4ECD-B0D1-6D41E655C003}" type="datetimeFigureOut">
              <a:rPr lang="sk-SK"/>
              <a:pPr/>
              <a:t>22. 9. 2010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E504D-4F05-4DE8-BC9D-F2DDC74F5F6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DF5BAA-2CA4-4DBF-856C-FBD6BE53CA2C}" type="datetimeFigureOut">
              <a:rPr lang="sk-SK"/>
              <a:pPr/>
              <a:t>22. 9. 2010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10EDF-7B79-48B2-93F4-164CC2990C7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D42FB4-524E-478E-9A07-D2D1CBF13A9E}" type="datetimeFigureOut">
              <a:rPr lang="sk-SK"/>
              <a:pPr/>
              <a:t>22. 9. 2010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9D155-7CE6-4D75-B5F9-09F95B00AC6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4E4962-45C4-4190-BDE3-BF179315C13B}" type="datetimeFigureOut">
              <a:rPr lang="sk-SK"/>
              <a:pPr/>
              <a:t>22. 9. 2010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4E8D1-97FC-4ED7-8FA3-37724E92EA7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5C28D-E22C-40D6-917E-61D84EFBAFAD}" type="datetimeFigureOut">
              <a:rPr lang="sk-SK"/>
              <a:pPr/>
              <a:t>22. 9. 2010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4CA12-ABED-4404-AB27-D4985DD0D7F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50627-6B09-4B2C-A4DE-2C345DCB0AF4}" type="datetimeFigureOut">
              <a:rPr lang="sk-SK"/>
              <a:pPr/>
              <a:t>22. 9. 2010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5B67D-080C-4173-8FCC-0FDA30662EC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551B1E2-2965-45A5-9842-90B84B988E30}" type="datetimeFigureOut">
              <a:rPr lang="sk-SK"/>
              <a:pPr/>
              <a:t>22. 9. 2010</a:t>
            </a:fld>
            <a:endParaRPr lang="sk-SK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A091098-D595-4AC3-B365-FC916DF8A51B}" type="slidenum">
              <a:rPr lang="sk-SK"/>
              <a:pPr/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60240"/>
            <a:ext cx="7851648" cy="1828800"/>
          </a:xfrm>
          <a:noFill/>
          <a:ln/>
        </p:spPr>
        <p:txBody>
          <a:bodyPr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sk-SK" sz="6000" dirty="0" smtClean="0"/>
              <a:t/>
            </a:r>
            <a:br>
              <a:rPr lang="sk-SK" sz="6000" dirty="0" smtClean="0"/>
            </a:br>
            <a:r>
              <a:rPr lang="sk-SK" sz="5600" b="1" kern="1200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4. Východoslovenský bioptický seminár</a:t>
            </a:r>
            <a:r>
              <a:rPr lang="sk-SK" sz="5600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sk-SK" sz="5600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k-SK" sz="5600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sk-SK" sz="6000" b="1" dirty="0" smtClean="0"/>
              <a:t/>
            </a:r>
            <a:br>
              <a:rPr lang="sk-SK" sz="6000" b="1" dirty="0" smtClean="0"/>
            </a:br>
            <a:r>
              <a:rPr lang="sk-SK" sz="5600" b="1" kern="1200" dirty="0" smtClean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Prípad č.14</a:t>
            </a:r>
            <a:endParaRPr lang="sk-SK" sz="5600" b="1" kern="1200" dirty="0"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314" name="Podnadpis 2"/>
          <p:cNvSpPr>
            <a:spLocks noGrp="1"/>
          </p:cNvSpPr>
          <p:nvPr>
            <p:ph type="subTitle" idx="4294967295"/>
          </p:nvPr>
        </p:nvSpPr>
        <p:spPr>
          <a:xfrm>
            <a:off x="539750" y="4162425"/>
            <a:ext cx="7854950" cy="1643063"/>
          </a:xfrm>
        </p:spPr>
        <p:txBody>
          <a:bodyPr lIns="0" rIns="18288"/>
          <a:lstStyle/>
          <a:p>
            <a:pPr marL="0" indent="0" algn="r">
              <a:buFontTx/>
              <a:buNone/>
            </a:pPr>
            <a:r>
              <a:rPr lang="sk-SK" dirty="0"/>
              <a:t>Tomáš </a:t>
            </a:r>
            <a:r>
              <a:rPr lang="sk-SK" dirty="0" err="1"/>
              <a:t>Torday</a:t>
            </a:r>
            <a:endParaRPr lang="sk-SK" dirty="0"/>
          </a:p>
          <a:p>
            <a:pPr marL="0" indent="0" algn="r">
              <a:buFontTx/>
              <a:buNone/>
            </a:pPr>
            <a:r>
              <a:rPr lang="sk-SK" dirty="0" err="1" smtClean="0"/>
              <a:t>CytoLab</a:t>
            </a:r>
            <a:r>
              <a:rPr lang="sk-SK" dirty="0" smtClean="0"/>
              <a:t> </a:t>
            </a:r>
            <a:r>
              <a:rPr lang="sk-SK" dirty="0"/>
              <a:t>s. r. o., Košice</a:t>
            </a:r>
          </a:p>
          <a:p>
            <a:pPr marL="0" indent="0" algn="r">
              <a:buFontTx/>
              <a:buNone/>
            </a:pPr>
            <a:r>
              <a:rPr lang="sk-SK" dirty="0"/>
              <a:t>Odd. patológie </a:t>
            </a:r>
            <a:r>
              <a:rPr lang="sk-SK" dirty="0" err="1"/>
              <a:t>Tr</a:t>
            </a:r>
            <a:r>
              <a:rPr lang="sk-SK" dirty="0"/>
              <a:t>. SNP 1, Košice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65" name="Zástupný symbol obrázka 4" descr="Image5low.jpg"/>
          <p:cNvPicPr>
            <a:picLocks noChangeAspect="1"/>
          </p:cNvPicPr>
          <p:nvPr/>
        </p:nvPicPr>
        <p:blipFill>
          <a:blip r:embed="rId2" cstate="print"/>
          <a:srcRect l="5769" r="5769"/>
          <a:stretch>
            <a:fillRect/>
          </a:stretch>
        </p:blipFill>
        <p:spPr bwMode="auto">
          <a:xfrm>
            <a:off x="611188" y="115888"/>
            <a:ext cx="7853362" cy="668496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Zástupný symbol obrázka 8" descr="Image26low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608013" y="44450"/>
            <a:ext cx="7924800" cy="6745288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Zástupný symbol obrázka 4" descr="Image2low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647700" y="44450"/>
            <a:ext cx="7885113" cy="67119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Zástupný symbol obrázka 4" descr="Image7low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647700" y="101600"/>
            <a:ext cx="7885113" cy="67119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178175" cy="1384300"/>
          </a:xfrm>
        </p:spPr>
        <p:txBody>
          <a:bodyPr/>
          <a:lstStyle/>
          <a:p>
            <a:r>
              <a:rPr lang="sk-SK" sz="4200" b="1"/>
              <a:t>IHC - p57</a:t>
            </a:r>
          </a:p>
        </p:txBody>
      </p:sp>
      <p:pic>
        <p:nvPicPr>
          <p:cNvPr id="94213" name="Zástupný symbol obrázka 6" descr="p57 negat v mole copylow.jpg"/>
          <p:cNvPicPr>
            <a:picLocks noChangeAspect="1"/>
          </p:cNvPicPr>
          <p:nvPr/>
        </p:nvPicPr>
        <p:blipFill>
          <a:blip r:embed="rId2" cstate="print"/>
          <a:srcRect l="5769" r="5769"/>
          <a:stretch>
            <a:fillRect/>
          </a:stretch>
        </p:blipFill>
        <p:spPr bwMode="auto">
          <a:xfrm>
            <a:off x="2336800" y="1049338"/>
            <a:ext cx="6772275" cy="576421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textu 2"/>
          <p:cNvSpPr>
            <a:spLocks noGrp="1"/>
          </p:cNvSpPr>
          <p:nvPr>
            <p:ph type="body" sz="half" idx="4294967295"/>
          </p:nvPr>
        </p:nvSpPr>
        <p:spPr>
          <a:xfrm>
            <a:off x="0" y="223838"/>
            <a:ext cx="2809875" cy="1117600"/>
          </a:xfrm>
        </p:spPr>
        <p:txBody>
          <a:bodyPr lIns="64008" rIns="45720"/>
          <a:lstStyle/>
          <a:p>
            <a:pPr marL="0" indent="0" algn="ctr">
              <a:spcBef>
                <a:spcPts val="250"/>
              </a:spcBef>
              <a:buFontTx/>
              <a:buNone/>
            </a:pPr>
            <a:r>
              <a:rPr lang="sk-SK" sz="4200" b="1"/>
              <a:t>IHC - p57</a:t>
            </a:r>
          </a:p>
        </p:txBody>
      </p:sp>
      <p:pic>
        <p:nvPicPr>
          <p:cNvPr id="27651" name="Zástupný symbol obrázka 7" descr="p57 v klkoch negat copylow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2484438" y="1171575"/>
            <a:ext cx="6627812" cy="5641975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52812"/>
            <a:ext cx="8229600" cy="1384300"/>
          </a:xfrm>
        </p:spPr>
        <p:txBody>
          <a:bodyPr/>
          <a:lstStyle/>
          <a:p>
            <a:r>
              <a:rPr lang="sk-SK" dirty="0" smtClean="0"/>
              <a:t>Dodatočná informácia – vysoké </a:t>
            </a:r>
            <a:r>
              <a:rPr lang="sk-SK" dirty="0" err="1" smtClean="0"/>
              <a:t>hCG</a:t>
            </a:r>
            <a:r>
              <a:rPr lang="sk-SK" dirty="0" smtClean="0"/>
              <a:t>, stav po kyretáži - histologicky iba rezíduá po gravidite (?)</a:t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textu 6"/>
          <p:cNvSpPr>
            <a:spLocks noGrp="1"/>
          </p:cNvSpPr>
          <p:nvPr>
            <p:ph type="body" idx="4294967295"/>
          </p:nvPr>
        </p:nvSpPr>
        <p:spPr>
          <a:xfrm>
            <a:off x="457200" y="1041400"/>
            <a:ext cx="3008313" cy="4691063"/>
          </a:xfrm>
        </p:spPr>
        <p:txBody>
          <a:bodyPr lIns="18288" rIns="18288"/>
          <a:lstStyle/>
          <a:p>
            <a:pPr marL="0" indent="0" algn="ctr">
              <a:buFontTx/>
              <a:buNone/>
            </a:pPr>
            <a:endParaRPr lang="sk-SK" sz="10800"/>
          </a:p>
          <a:p>
            <a:pPr marL="0" indent="0" algn="ctr">
              <a:buFontTx/>
              <a:buNone/>
            </a:pPr>
            <a:r>
              <a:rPr lang="sk-SK" sz="11800" b="1"/>
              <a:t>?</a:t>
            </a:r>
          </a:p>
        </p:txBody>
      </p:sp>
      <p:pic>
        <p:nvPicPr>
          <p:cNvPr id="28674" name="Zástupný symbol obsahu 7" descr="white grapes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59325" y="2519363"/>
            <a:ext cx="2743200" cy="257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5288" y="2420938"/>
            <a:ext cx="8369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4000" b="1" dirty="0"/>
              <a:t>Invazívna (kompletná) </a:t>
            </a:r>
            <a:r>
              <a:rPr lang="sk-SK" sz="4000" b="1" dirty="0" err="1" smtClean="0"/>
              <a:t>mola</a:t>
            </a:r>
            <a:endParaRPr lang="sk-SK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r>
              <a:rPr lang="sk-SK"/>
              <a:t>WHO klasifikácia GTD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sk-SK" sz="3000"/>
              <a:t>Hydatidiform mole </a:t>
            </a:r>
          </a:p>
          <a:p>
            <a:pPr lvl="1">
              <a:lnSpc>
                <a:spcPct val="80000"/>
              </a:lnSpc>
            </a:pPr>
            <a:r>
              <a:rPr lang="sk-SK" sz="2600"/>
              <a:t>Complete mole </a:t>
            </a:r>
          </a:p>
          <a:p>
            <a:pPr lvl="1">
              <a:lnSpc>
                <a:spcPct val="80000"/>
              </a:lnSpc>
            </a:pPr>
            <a:r>
              <a:rPr lang="sk-SK" sz="2600"/>
              <a:t>Partial mole </a:t>
            </a:r>
          </a:p>
          <a:p>
            <a:pPr lvl="1">
              <a:lnSpc>
                <a:spcPct val="80000"/>
              </a:lnSpc>
            </a:pPr>
            <a:r>
              <a:rPr lang="sk-SK" sz="2600"/>
              <a:t>Invasive mole </a:t>
            </a:r>
          </a:p>
          <a:p>
            <a:pPr lvl="1">
              <a:lnSpc>
                <a:spcPct val="80000"/>
              </a:lnSpc>
            </a:pPr>
            <a:r>
              <a:rPr lang="sk-SK" sz="2600"/>
              <a:t>Metastatic mole</a:t>
            </a:r>
          </a:p>
          <a:p>
            <a:pPr>
              <a:lnSpc>
                <a:spcPct val="80000"/>
              </a:lnSpc>
            </a:pPr>
            <a:r>
              <a:rPr lang="sk-SK" sz="3000"/>
              <a:t>Trophoblastic neoplasms </a:t>
            </a:r>
          </a:p>
          <a:p>
            <a:pPr lvl="1">
              <a:lnSpc>
                <a:spcPct val="80000"/>
              </a:lnSpc>
            </a:pPr>
            <a:r>
              <a:rPr lang="sk-SK" sz="2600"/>
              <a:t>Choriocarcinoma </a:t>
            </a:r>
          </a:p>
          <a:p>
            <a:pPr lvl="1">
              <a:lnSpc>
                <a:spcPct val="80000"/>
              </a:lnSpc>
            </a:pPr>
            <a:r>
              <a:rPr lang="sk-SK" sz="2600"/>
              <a:t>Placental site trophoblastic tumor </a:t>
            </a:r>
          </a:p>
          <a:p>
            <a:pPr lvl="1">
              <a:lnSpc>
                <a:spcPct val="80000"/>
              </a:lnSpc>
            </a:pPr>
            <a:r>
              <a:rPr lang="sk-SK" sz="2600"/>
              <a:t>Epithelioid trophoblastic tumor</a:t>
            </a:r>
          </a:p>
          <a:p>
            <a:pPr>
              <a:lnSpc>
                <a:spcPct val="80000"/>
              </a:lnSpc>
            </a:pPr>
            <a:r>
              <a:rPr lang="sk-SK" sz="3000"/>
              <a:t>Nonneoplastic, nonmolar trophoblastic lesions </a:t>
            </a:r>
          </a:p>
          <a:p>
            <a:pPr lvl="1">
              <a:lnSpc>
                <a:spcPct val="80000"/>
              </a:lnSpc>
            </a:pPr>
            <a:r>
              <a:rPr lang="sk-SK" sz="2600"/>
              <a:t>Placental site nodule and plaque </a:t>
            </a:r>
          </a:p>
          <a:p>
            <a:pPr lvl="1">
              <a:lnSpc>
                <a:spcPct val="80000"/>
              </a:lnSpc>
            </a:pPr>
            <a:r>
              <a:rPr lang="sk-SK" sz="2600"/>
              <a:t>Exaggerated placental site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r>
              <a:rPr lang="sk-SK" b="1"/>
              <a:t>Popis prípadu</a:t>
            </a:r>
          </a:p>
        </p:txBody>
      </p:sp>
      <p:sp>
        <p:nvSpPr>
          <p:cNvPr id="14338" name="Zástupný symbol obsah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sk-SK" sz="3600" dirty="0"/>
              <a:t>50 ročná pacientka</a:t>
            </a:r>
          </a:p>
          <a:p>
            <a:r>
              <a:rPr lang="sk-SK" sz="3600" dirty="0"/>
              <a:t>Klinická diagnóza: </a:t>
            </a:r>
            <a:r>
              <a:rPr lang="sk-SK" sz="3600" dirty="0" err="1"/>
              <a:t>leiomyóm</a:t>
            </a:r>
            <a:r>
              <a:rPr lang="sk-SK" sz="3600" dirty="0"/>
              <a:t> </a:t>
            </a:r>
            <a:r>
              <a:rPr lang="sk-SK" sz="3600" dirty="0" smtClean="0"/>
              <a:t>maternice</a:t>
            </a:r>
            <a:endParaRPr lang="sk-S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r>
              <a:rPr lang="sk-SK"/>
              <a:t>Definície </a:t>
            </a:r>
          </a:p>
        </p:txBody>
      </p:sp>
      <p:sp>
        <p:nvSpPr>
          <p:cNvPr id="31746" name="Zástupný symbol obsahu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sk-SK" sz="3300"/>
              <a:t>Hydatidózna mola (WHO) - abnormálna placenta s vilóznym hydropsom a variabilným stupňom trofoblastickej proliferácie.</a:t>
            </a:r>
          </a:p>
          <a:p>
            <a:endParaRPr lang="sk-SK" sz="3300"/>
          </a:p>
          <a:p>
            <a:r>
              <a:rPr lang="sk-SK" sz="3300"/>
              <a:t>Kompletná HM (WHO) - hydatidózna mola postihujúca väčšinu choriových klkov, typicky s diploidným karyotypom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~1\TOMÁŠT~1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492375"/>
            <a:ext cx="38687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BlokTextu 4"/>
          <p:cNvSpPr txBox="1">
            <a:spLocks noChangeArrowheads="1"/>
          </p:cNvSpPr>
          <p:nvPr/>
        </p:nvSpPr>
        <p:spPr bwMode="auto">
          <a:xfrm>
            <a:off x="6804025" y="3059113"/>
            <a:ext cx="2190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onstantia" pitchFamily="18" charset="0"/>
              </a:rPr>
              <a:t>WHO</a:t>
            </a:r>
            <a:r>
              <a:rPr lang="sk-SK">
                <a:latin typeface="Constantia" pitchFamily="18" charset="0"/>
              </a:rPr>
              <a:t> ICD-O 9100/1</a:t>
            </a:r>
          </a:p>
        </p:txBody>
      </p:sp>
      <p:pic>
        <p:nvPicPr>
          <p:cNvPr id="32771" name="Picture 4" descr="C:\DOCUME~1\TOMÁŠT~1\LOCALS~1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68611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BlokTextu 7"/>
          <p:cNvSpPr txBox="1">
            <a:spLocks noChangeArrowheads="1"/>
          </p:cNvSpPr>
          <p:nvPr/>
        </p:nvSpPr>
        <p:spPr bwMode="auto">
          <a:xfrm>
            <a:off x="1547813" y="549275"/>
            <a:ext cx="156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onstantia" pitchFamily="18" charset="0"/>
              </a:rPr>
              <a:t>Oliva - Nucci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508500"/>
            <a:ext cx="85947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BlokTextu 9"/>
          <p:cNvSpPr txBox="1">
            <a:spLocks noChangeArrowheads="1"/>
          </p:cNvSpPr>
          <p:nvPr/>
        </p:nvSpPr>
        <p:spPr bwMode="auto">
          <a:xfrm>
            <a:off x="323850" y="3860800"/>
            <a:ext cx="84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onstantia" pitchFamily="18" charset="0"/>
              </a:rPr>
              <a:t>Crum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DOCUME~1\TOMÁŠT~1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79184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BlokTextu 3"/>
          <p:cNvSpPr txBox="1">
            <a:spLocks noChangeArrowheads="1"/>
          </p:cNvSpPr>
          <p:nvPr/>
        </p:nvSpPr>
        <p:spPr bwMode="auto">
          <a:xfrm>
            <a:off x="447675" y="908050"/>
            <a:ext cx="146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onstantia" pitchFamily="18" charset="0"/>
              </a:rPr>
              <a:t>Benirschke </a:t>
            </a:r>
          </a:p>
        </p:txBody>
      </p:sp>
      <p:pic>
        <p:nvPicPr>
          <p:cNvPr id="33795" name="Picture 4" descr="C:\DOCUME~1\TOMÁŠT~1\LOCALS~1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141663"/>
            <a:ext cx="86614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BlokTextu 5"/>
          <p:cNvSpPr txBox="1">
            <a:spLocks noChangeArrowheads="1"/>
          </p:cNvSpPr>
          <p:nvPr/>
        </p:nvSpPr>
        <p:spPr bwMode="auto">
          <a:xfrm>
            <a:off x="468313" y="2708275"/>
            <a:ext cx="112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onstantia" pitchFamily="18" charset="0"/>
              </a:rPr>
              <a:t>Baergen </a:t>
            </a:r>
          </a:p>
        </p:txBody>
      </p:sp>
      <p:pic>
        <p:nvPicPr>
          <p:cNvPr id="33797" name="Picture 6" descr="C:\DOCUME~1\TOMÁŠT~1\LOCALS~1\Temp\msohtmlclip1\01\clip_image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084763"/>
            <a:ext cx="86645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84502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BlokTextu 2"/>
          <p:cNvSpPr txBox="1">
            <a:spLocks noChangeArrowheads="1"/>
          </p:cNvSpPr>
          <p:nvPr/>
        </p:nvSpPr>
        <p:spPr bwMode="auto">
          <a:xfrm>
            <a:off x="611188" y="1052513"/>
            <a:ext cx="611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onstantia" pitchFamily="18" charset="0"/>
              </a:rPr>
              <a:t>Fox 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221163"/>
            <a:ext cx="82756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8229600" cy="839688"/>
          </a:xfrm>
        </p:spPr>
        <p:txBody>
          <a:bodyPr lIns="0" rIns="0" bIns="0" anchor="b">
            <a:normAutofit/>
          </a:bodyPr>
          <a:lstStyle/>
          <a:p>
            <a:r>
              <a:rPr lang="sk-SK" dirty="0"/>
              <a:t>Invazívna </a:t>
            </a:r>
            <a:r>
              <a:rPr lang="sk-SK" dirty="0" err="1"/>
              <a:t>mola</a:t>
            </a:r>
            <a:r>
              <a:rPr lang="sk-SK" dirty="0"/>
              <a:t> </a:t>
            </a:r>
          </a:p>
        </p:txBody>
      </p:sp>
      <p:sp>
        <p:nvSpPr>
          <p:cNvPr id="35842" name="Zástupný symbol obsahu 2"/>
          <p:cNvSpPr>
            <a:spLocks noGrp="1"/>
          </p:cNvSpPr>
          <p:nvPr>
            <p:ph idx="4294967295"/>
          </p:nvPr>
        </p:nvSpPr>
        <p:spPr>
          <a:xfrm>
            <a:off x="457200" y="1484313"/>
            <a:ext cx="8229600" cy="4114800"/>
          </a:xfrm>
        </p:spPr>
        <p:txBody>
          <a:bodyPr/>
          <a:lstStyle/>
          <a:p>
            <a:r>
              <a:rPr lang="sk-SK"/>
              <a:t>v cca 5-10% KM</a:t>
            </a:r>
          </a:p>
          <a:p>
            <a:r>
              <a:rPr lang="sk-SK"/>
              <a:t> pretrvávajúce vysoké postevakuačné hCG </a:t>
            </a:r>
          </a:p>
          <a:p>
            <a:r>
              <a:rPr lang="sk-SK"/>
              <a:t>a / alebo absencia molárneho tkaniva pri opakovanej kyretáži</a:t>
            </a:r>
          </a:p>
          <a:p>
            <a:r>
              <a:rPr lang="sk-SK"/>
              <a:t>myometriálna a / alebo vaskulárna invázia molárnych klkov (diagnóza až po hysterektómii) alebo prítomnosť „metastáz“ (pľúca, vagina, vulva, ligamentum latum) obsahujúcich molárne klky (</a:t>
            </a:r>
            <a:r>
              <a:rPr lang="sk-SK" b="1"/>
              <a:t>trofoblastické noduly</a:t>
            </a:r>
            <a:r>
              <a:rPr lang="sk-SK"/>
              <a:t>)</a:t>
            </a:r>
          </a:p>
          <a:p>
            <a:pPr>
              <a:buFontTx/>
              <a:buNone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r>
              <a:rPr lang="sk-SK"/>
              <a:t>Invazívna mola</a:t>
            </a:r>
          </a:p>
        </p:txBody>
      </p:sp>
      <p:sp>
        <p:nvSpPr>
          <p:cNvPr id="36866" name="Zástupný symbol obsah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sk-SK" sz="3700"/>
          </a:p>
          <a:p>
            <a:r>
              <a:rPr lang="sk-SK" sz="3700"/>
              <a:t>molárny korelát placenta increta</a:t>
            </a:r>
          </a:p>
          <a:p>
            <a:r>
              <a:rPr lang="sk-SK" sz="3700"/>
              <a:t>priamo naliehajúce choriové klky na myometrium / fibrinoid bez intervenujúcej deciduy (accreta) + invázia do myometria (increta)</a:t>
            </a:r>
          </a:p>
          <a:p>
            <a:pPr>
              <a:buFontTx/>
              <a:buNone/>
            </a:pPr>
            <a:endParaRPr lang="sk-SK" sz="3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Zástupný symbol obrázka 9" descr="Bez názvu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6952" r="6952"/>
          <a:stretch>
            <a:fillRect/>
          </a:stretch>
        </p:blipFill>
        <p:spPr>
          <a:xfrm>
            <a:off x="611188" y="44450"/>
            <a:ext cx="7885112" cy="67119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r>
              <a:rPr lang="sk-SK" b="1" dirty="0"/>
              <a:t>Invazívna </a:t>
            </a:r>
            <a:r>
              <a:rPr lang="sk-SK" b="1" dirty="0" err="1"/>
              <a:t>mola</a:t>
            </a:r>
            <a:endParaRPr lang="sk-SK" b="1" dirty="0"/>
          </a:p>
        </p:txBody>
      </p:sp>
      <p:sp>
        <p:nvSpPr>
          <p:cNvPr id="38914" name="Zástupný symbol obsahu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sk-SK" dirty="0"/>
              <a:t>odlíšenie od </a:t>
            </a:r>
            <a:r>
              <a:rPr lang="sk-SK" dirty="0" err="1"/>
              <a:t>choriokarcinómu</a:t>
            </a:r>
            <a:r>
              <a:rPr lang="sk-SK" dirty="0"/>
              <a:t> prítomnosťou klkov roztrúsených medzi </a:t>
            </a:r>
            <a:r>
              <a:rPr lang="sk-SK" dirty="0" err="1"/>
              <a:t>trofoblastom</a:t>
            </a:r>
            <a:r>
              <a:rPr lang="sk-SK" dirty="0"/>
              <a:t> </a:t>
            </a:r>
          </a:p>
          <a:p>
            <a:r>
              <a:rPr lang="sk-SK" dirty="0"/>
              <a:t>správanie sa podobné ako </a:t>
            </a:r>
            <a:r>
              <a:rPr lang="sk-SK" dirty="0" err="1"/>
              <a:t>choriokarcinóm</a:t>
            </a:r>
            <a:endParaRPr lang="sk-SK" dirty="0"/>
          </a:p>
          <a:p>
            <a:r>
              <a:rPr lang="sk-SK" dirty="0"/>
              <a:t>možné „metastázy“ (aj neskoré) do pľúc, pošvy, </a:t>
            </a:r>
            <a:r>
              <a:rPr lang="sk-SK" dirty="0" err="1" smtClean="0"/>
              <a:t>vulvy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8229600" cy="839688"/>
          </a:xfrm>
        </p:spPr>
        <p:txBody>
          <a:bodyPr lIns="0" rIns="0" bIns="0" anchor="b">
            <a:normAutofit/>
          </a:bodyPr>
          <a:lstStyle/>
          <a:p>
            <a:r>
              <a:rPr lang="sk-SK" b="1" dirty="0"/>
              <a:t>Deportácia</a:t>
            </a:r>
            <a:r>
              <a:rPr lang="sk-SK" dirty="0"/>
              <a:t> (</a:t>
            </a:r>
            <a:r>
              <a:rPr lang="sk-SK" dirty="0" err="1"/>
              <a:t>Benirschke</a:t>
            </a:r>
            <a:r>
              <a:rPr lang="sk-SK" dirty="0"/>
              <a:t>)</a:t>
            </a:r>
          </a:p>
        </p:txBody>
      </p:sp>
      <p:sp>
        <p:nvSpPr>
          <p:cNvPr id="39938" name="Zástupný symbol obsahu 2"/>
          <p:cNvSpPr>
            <a:spLocks noGrp="1"/>
          </p:cNvSpPr>
          <p:nvPr>
            <p:ph idx="4294967295"/>
          </p:nvPr>
        </p:nvSpPr>
        <p:spPr>
          <a:xfrm>
            <a:off x="457200" y="1690464"/>
            <a:ext cx="8229600" cy="4114800"/>
          </a:xfrm>
        </p:spPr>
        <p:txBody>
          <a:bodyPr/>
          <a:lstStyle/>
          <a:p>
            <a:r>
              <a:rPr lang="sk-SK" sz="2800" u="sng" dirty="0"/>
              <a:t>fyziologická</a:t>
            </a:r>
            <a:r>
              <a:rPr lang="sk-SK" sz="2800" dirty="0"/>
              <a:t>: </a:t>
            </a:r>
            <a:r>
              <a:rPr lang="sk-SK" sz="2800" dirty="0" err="1"/>
              <a:t>syncyciotrofoblast</a:t>
            </a:r>
            <a:r>
              <a:rPr lang="sk-SK" sz="2800" dirty="0"/>
              <a:t>, výnimočne klky môžu byť deportované krvným obehom do pľúc matky</a:t>
            </a:r>
          </a:p>
          <a:p>
            <a:r>
              <a:rPr lang="sk-SK" sz="2800" u="sng" dirty="0" smtClean="0"/>
              <a:t>pri </a:t>
            </a:r>
            <a:r>
              <a:rPr lang="sk-SK" sz="2800" u="sng" dirty="0" err="1"/>
              <a:t>molárnej</a:t>
            </a:r>
            <a:r>
              <a:rPr lang="sk-SK" sz="2800" u="sng" dirty="0"/>
              <a:t> gravidite </a:t>
            </a:r>
            <a:r>
              <a:rPr lang="sk-SK" sz="2800" dirty="0"/>
              <a:t>(nie invazívnej mole)</a:t>
            </a:r>
          </a:p>
          <a:p>
            <a:pPr lvl="1"/>
            <a:r>
              <a:rPr lang="sk-SK" dirty="0" err="1"/>
              <a:t>vaskulárna</a:t>
            </a:r>
            <a:r>
              <a:rPr lang="sk-SK" dirty="0"/>
              <a:t> deportácia môže byť spontánna alebo pri evakuácii </a:t>
            </a:r>
            <a:r>
              <a:rPr lang="sk-SK" dirty="0" err="1"/>
              <a:t>molárneho</a:t>
            </a:r>
            <a:r>
              <a:rPr lang="sk-SK" dirty="0"/>
              <a:t> </a:t>
            </a:r>
            <a:r>
              <a:rPr lang="sk-SK" dirty="0" err="1"/>
              <a:t>uteru</a:t>
            </a:r>
            <a:endParaRPr lang="sk-SK" dirty="0"/>
          </a:p>
          <a:p>
            <a:pPr lvl="1"/>
            <a:r>
              <a:rPr lang="sk-SK" dirty="0"/>
              <a:t>deportácia </a:t>
            </a:r>
            <a:r>
              <a:rPr lang="sk-SK" dirty="0" err="1"/>
              <a:t>molárneho</a:t>
            </a:r>
            <a:r>
              <a:rPr lang="sk-SK" dirty="0"/>
              <a:t> tkaniva najčastejšie do pľúc, pošvy, </a:t>
            </a:r>
            <a:r>
              <a:rPr lang="sk-SK" dirty="0" err="1" smtClean="0"/>
              <a:t>vulvy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839688"/>
          </a:xfrm>
        </p:spPr>
        <p:txBody>
          <a:bodyPr lIns="0" rIns="0" bIns="0" anchor="b">
            <a:normAutofit/>
          </a:bodyPr>
          <a:lstStyle/>
          <a:p>
            <a:r>
              <a:rPr lang="sk-SK" b="1" dirty="0"/>
              <a:t>Rizikové faktory</a:t>
            </a:r>
          </a:p>
        </p:txBody>
      </p:sp>
      <p:sp>
        <p:nvSpPr>
          <p:cNvPr id="40962" name="Zástupný symbol obsahu 5"/>
          <p:cNvSpPr>
            <a:spLocks noGrp="1"/>
          </p:cNvSpPr>
          <p:nvPr>
            <p:ph idx="4294967295"/>
          </p:nvPr>
        </p:nvSpPr>
        <p:spPr>
          <a:xfrm>
            <a:off x="457200" y="1484313"/>
            <a:ext cx="8229600" cy="4114800"/>
          </a:xfrm>
        </p:spPr>
        <p:txBody>
          <a:bodyPr/>
          <a:lstStyle/>
          <a:p>
            <a:r>
              <a:rPr lang="sk-SK" sz="3000" dirty="0"/>
              <a:t>vek matky do 20 r. a nad 35-40 r.</a:t>
            </a:r>
          </a:p>
          <a:p>
            <a:r>
              <a:rPr lang="sk-SK" sz="3000" dirty="0"/>
              <a:t>vek otca nie je dokázaný rizikový faktor</a:t>
            </a:r>
          </a:p>
          <a:p>
            <a:r>
              <a:rPr lang="sk-SK" sz="3000" dirty="0"/>
              <a:t>zvýšený výskyt pri vyššom počte spontánnych potratov</a:t>
            </a:r>
          </a:p>
          <a:p>
            <a:r>
              <a:rPr lang="sk-SK" sz="3000" dirty="0"/>
              <a:t>možný výskyt opakovaných </a:t>
            </a:r>
            <a:r>
              <a:rPr lang="sk-SK" sz="3000" dirty="0" err="1"/>
              <a:t>molárnych</a:t>
            </a:r>
            <a:r>
              <a:rPr lang="sk-SK" sz="3000" dirty="0"/>
              <a:t> </a:t>
            </a:r>
            <a:r>
              <a:rPr lang="sk-SK" sz="3000" dirty="0" err="1"/>
              <a:t>gravitíd</a:t>
            </a:r>
            <a:endParaRPr lang="sk-SK" sz="3000" dirty="0"/>
          </a:p>
          <a:p>
            <a:r>
              <a:rPr lang="sk-SK" sz="3000" dirty="0"/>
              <a:t>geograficky vyšší výskyt (Japonsko, Havaj, Filipíny) – nejasné, či rasové alebo lokálne príčiny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8071" name="Zástupný symbol obsahu 7" descr="Fotografia0011.jpg"/>
          <p:cNvPicPr>
            <a:picLocks noChangeAspect="1"/>
          </p:cNvPicPr>
          <p:nvPr/>
        </p:nvPicPr>
        <p:blipFill>
          <a:blip r:embed="rId2" cstate="print"/>
          <a:srcRect l="1115" r="1115"/>
          <a:stretch>
            <a:fillRect/>
          </a:stretch>
        </p:blipFill>
        <p:spPr bwMode="auto">
          <a:xfrm>
            <a:off x="898525" y="222250"/>
            <a:ext cx="7489825" cy="63754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8229600" cy="983704"/>
          </a:xfrm>
        </p:spPr>
        <p:txBody>
          <a:bodyPr lIns="0" rIns="0" bIns="0" anchor="b">
            <a:normAutofit/>
          </a:bodyPr>
          <a:lstStyle/>
          <a:p>
            <a:r>
              <a:rPr lang="sk-SK" b="1" dirty="0"/>
              <a:t>Patogenéza </a:t>
            </a:r>
          </a:p>
        </p:txBody>
      </p:sp>
      <p:sp>
        <p:nvSpPr>
          <p:cNvPr id="41986" name="Zástupný symbol obsahu 2"/>
          <p:cNvSpPr>
            <a:spLocks noGrp="1"/>
          </p:cNvSpPr>
          <p:nvPr>
            <p:ph idx="4294967295"/>
          </p:nvPr>
        </p:nvSpPr>
        <p:spPr>
          <a:xfrm>
            <a:off x="457200" y="1484313"/>
            <a:ext cx="8229600" cy="4114800"/>
          </a:xfrm>
        </p:spPr>
        <p:txBody>
          <a:bodyPr/>
          <a:lstStyle/>
          <a:p>
            <a:r>
              <a:rPr lang="sk-SK" sz="3000" dirty="0" err="1"/>
              <a:t>maternálne</a:t>
            </a:r>
            <a:r>
              <a:rPr lang="sk-SK" sz="3000" dirty="0"/>
              <a:t> and </a:t>
            </a:r>
            <a:r>
              <a:rPr lang="sk-SK" sz="3000" dirty="0" err="1"/>
              <a:t>paternálne</a:t>
            </a:r>
            <a:r>
              <a:rPr lang="sk-SK" sz="3000" dirty="0"/>
              <a:t> </a:t>
            </a:r>
            <a:r>
              <a:rPr lang="sk-SK" sz="3000" dirty="0" err="1"/>
              <a:t>genómy</a:t>
            </a:r>
            <a:r>
              <a:rPr lang="sk-SK" sz="3000" dirty="0"/>
              <a:t> sú nevyhnutné pre normálny embryonálny a placentárny vývoj</a:t>
            </a:r>
          </a:p>
          <a:p>
            <a:r>
              <a:rPr lang="sk-SK" sz="3000" dirty="0" err="1"/>
              <a:t>paternálne</a:t>
            </a:r>
            <a:r>
              <a:rPr lang="sk-SK" sz="3000" dirty="0"/>
              <a:t> gény dôležité pre formáciu placenty</a:t>
            </a:r>
          </a:p>
          <a:p>
            <a:r>
              <a:rPr lang="sk-SK" sz="3000" dirty="0" err="1"/>
              <a:t>maternálne</a:t>
            </a:r>
            <a:r>
              <a:rPr lang="sk-SK" sz="3000" dirty="0"/>
              <a:t> gény dôležité pre vývoj embrya</a:t>
            </a:r>
          </a:p>
          <a:p>
            <a:r>
              <a:rPr lang="sk-SK" sz="3000" dirty="0" err="1"/>
              <a:t>molárne</a:t>
            </a:r>
            <a:r>
              <a:rPr lang="sk-SK" sz="3000" dirty="0"/>
              <a:t> gravidity sú typické prevahou </a:t>
            </a:r>
            <a:r>
              <a:rPr lang="sk-SK" sz="3000" dirty="0" err="1"/>
              <a:t>paternálnej</a:t>
            </a:r>
            <a:r>
              <a:rPr lang="sk-SK" sz="3000" dirty="0"/>
              <a:t> komponenty (kvantitatívne alebo kvalitatívne (</a:t>
            </a:r>
            <a:r>
              <a:rPr lang="sk-SK" sz="3000" dirty="0" err="1"/>
              <a:t>imprinting</a:t>
            </a:r>
            <a:r>
              <a:rPr lang="sk-SK" sz="3000" dirty="0"/>
              <a:t>))</a:t>
            </a:r>
          </a:p>
          <a:p>
            <a:pPr>
              <a:buFontTx/>
              <a:buNone/>
            </a:pPr>
            <a:endParaRPr lang="sk-SK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ok 9" descr="komplet mola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275" y="1052513"/>
            <a:ext cx="5819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Obrázok 10" descr="komplet mola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3573463"/>
            <a:ext cx="58864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smiata tvár 4"/>
          <p:cNvSpPr/>
          <p:nvPr/>
        </p:nvSpPr>
        <p:spPr>
          <a:xfrm>
            <a:off x="7689850" y="481806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43013" name="BlokTextu 5"/>
          <p:cNvSpPr txBox="1">
            <a:spLocks noChangeArrowheads="1"/>
          </p:cNvSpPr>
          <p:nvPr/>
        </p:nvSpPr>
        <p:spPr bwMode="auto">
          <a:xfrm>
            <a:off x="7451725" y="5805488"/>
            <a:ext cx="1409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nstantia" pitchFamily="18" charset="0"/>
              </a:rPr>
              <a:t>YY je letálna</a:t>
            </a:r>
          </a:p>
          <a:p>
            <a:r>
              <a:rPr lang="sk-SK">
                <a:latin typeface="Constantia" pitchFamily="18" charset="0"/>
              </a:rPr>
              <a:t>kombinácia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47675" y="900113"/>
            <a:ext cx="2009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200" b="1"/>
              <a:t>Genetika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rázok 2" descr="komplet mola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788" y="2312988"/>
            <a:ext cx="58293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35013" y="755650"/>
            <a:ext cx="2009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200" b="1"/>
              <a:t>Genetika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911696"/>
          </a:xfrm>
        </p:spPr>
        <p:txBody>
          <a:bodyPr lIns="0" rIns="0" bIns="0" anchor="b">
            <a:normAutofit/>
          </a:bodyPr>
          <a:lstStyle/>
          <a:p>
            <a:r>
              <a:rPr lang="sk-SK" b="1" dirty="0" err="1"/>
              <a:t>Biparentálna</a:t>
            </a:r>
            <a:r>
              <a:rPr lang="sk-SK" b="1" dirty="0"/>
              <a:t> </a:t>
            </a:r>
            <a:r>
              <a:rPr lang="sk-SK" b="1" dirty="0" err="1"/>
              <a:t>mola</a:t>
            </a:r>
            <a:endParaRPr lang="sk-SK" b="1" dirty="0"/>
          </a:p>
        </p:txBody>
      </p:sp>
      <p:sp>
        <p:nvSpPr>
          <p:cNvPr id="45058" name="Zástupný symbol obsahu 2"/>
          <p:cNvSpPr>
            <a:spLocks noGrp="1"/>
          </p:cNvSpPr>
          <p:nvPr>
            <p:ph idx="4294967295"/>
          </p:nvPr>
        </p:nvSpPr>
        <p:spPr>
          <a:xfrm>
            <a:off x="457200" y="1546448"/>
            <a:ext cx="8229600" cy="4114800"/>
          </a:xfrm>
        </p:spPr>
        <p:txBody>
          <a:bodyPr/>
          <a:lstStyle/>
          <a:p>
            <a:r>
              <a:rPr lang="sk-SK" sz="2800" dirty="0" err="1" smtClean="0"/>
              <a:t>diploidná</a:t>
            </a:r>
            <a:r>
              <a:rPr lang="sk-SK" sz="2800" dirty="0" smtClean="0"/>
              <a:t> </a:t>
            </a:r>
            <a:endParaRPr lang="sk-SK" sz="2800" dirty="0"/>
          </a:p>
          <a:p>
            <a:r>
              <a:rPr lang="sk-SK" sz="2800" dirty="0"/>
              <a:t>jedna chromozómová </a:t>
            </a:r>
            <a:r>
              <a:rPr lang="sk-SK" sz="2800" dirty="0" err="1"/>
              <a:t>sada</a:t>
            </a:r>
            <a:r>
              <a:rPr lang="sk-SK" sz="2800" dirty="0"/>
              <a:t> od otca a druhá od matky</a:t>
            </a:r>
          </a:p>
          <a:p>
            <a:r>
              <a:rPr lang="sk-SK" sz="2800" dirty="0" err="1"/>
              <a:t>inaktivácia</a:t>
            </a:r>
            <a:r>
              <a:rPr lang="sk-SK" sz="2800" dirty="0"/>
              <a:t> </a:t>
            </a:r>
            <a:r>
              <a:rPr lang="sk-SK" sz="2800" dirty="0" err="1"/>
              <a:t>maternálnej</a:t>
            </a:r>
            <a:r>
              <a:rPr lang="sk-SK" sz="2800" dirty="0"/>
              <a:t> </a:t>
            </a:r>
            <a:r>
              <a:rPr lang="sk-SK" sz="2800" dirty="0" smtClean="0"/>
              <a:t>sady </a:t>
            </a:r>
            <a:r>
              <a:rPr lang="sk-SK" sz="2800" dirty="0" err="1" smtClean="0"/>
              <a:t>alel</a:t>
            </a:r>
            <a:r>
              <a:rPr lang="sk-SK" sz="2800" dirty="0" smtClean="0"/>
              <a:t> </a:t>
            </a:r>
            <a:r>
              <a:rPr lang="sk-SK" sz="2800" dirty="0"/>
              <a:t>(</a:t>
            </a:r>
            <a:r>
              <a:rPr lang="sk-SK" sz="2800" dirty="0" err="1"/>
              <a:t>genómový</a:t>
            </a:r>
            <a:r>
              <a:rPr lang="sk-SK" sz="2800" dirty="0"/>
              <a:t> </a:t>
            </a:r>
            <a:r>
              <a:rPr lang="sk-SK" sz="2800" dirty="0" err="1"/>
              <a:t>imprinting</a:t>
            </a:r>
            <a:r>
              <a:rPr lang="sk-SK" sz="2800" dirty="0"/>
              <a:t>)</a:t>
            </a:r>
          </a:p>
          <a:p>
            <a:r>
              <a:rPr lang="sk-SK" sz="2800" dirty="0" smtClean="0"/>
              <a:t>možný </a:t>
            </a:r>
            <a:r>
              <a:rPr lang="sk-SK" sz="2800" dirty="0"/>
              <a:t>opakovaný výskyt </a:t>
            </a:r>
            <a:r>
              <a:rPr lang="sk-SK" sz="2800" dirty="0" err="1"/>
              <a:t>biparentálnych</a:t>
            </a:r>
            <a:r>
              <a:rPr lang="sk-SK" sz="2800" dirty="0"/>
              <a:t> mol u žien s rôznymi partnermi</a:t>
            </a:r>
          </a:p>
          <a:p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r>
              <a:rPr lang="sk-SK" sz="4000" b="1"/>
              <a:t>Triploidný non-molárny potrat</a:t>
            </a:r>
          </a:p>
        </p:txBody>
      </p:sp>
      <p:sp>
        <p:nvSpPr>
          <p:cNvPr id="46082" name="Zástupný symbol obsahu 2"/>
          <p:cNvSpPr>
            <a:spLocks noGrp="1"/>
          </p:cNvSpPr>
          <p:nvPr>
            <p:ph idx="4294967295"/>
          </p:nvPr>
        </p:nvSpPr>
        <p:spPr>
          <a:xfrm>
            <a:off x="457200" y="2051050"/>
            <a:ext cx="8229600" cy="4114800"/>
          </a:xfrm>
        </p:spPr>
        <p:txBody>
          <a:bodyPr/>
          <a:lstStyle/>
          <a:p>
            <a:r>
              <a:rPr lang="sk-SK" sz="3000"/>
              <a:t>2 sady maternálnych a 1 sada paternálnych chromozómov</a:t>
            </a:r>
          </a:p>
          <a:p>
            <a:r>
              <a:rPr lang="sk-SK" sz="3000"/>
              <a:t>nondisjunkcia  maternálnych chromozómov</a:t>
            </a:r>
          </a:p>
          <a:p>
            <a:r>
              <a:rPr lang="sk-SK" sz="3000"/>
              <a:t>nie je morfológia moly, placenta je naopak zakrpatená</a:t>
            </a:r>
          </a:p>
          <a:p>
            <a:r>
              <a:rPr lang="sk-SK" sz="3000"/>
              <a:t>plod je taktiež hypotrofický, kongenitálne anomálie</a:t>
            </a:r>
          </a:p>
          <a:p>
            <a:r>
              <a:rPr lang="sk-SK" sz="3000"/>
              <a:t>10% to 15% of triploidných plodov celkovo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8229600" cy="839688"/>
          </a:xfrm>
        </p:spPr>
        <p:txBody>
          <a:bodyPr lIns="0" rIns="0" bIns="0" anchor="b">
            <a:normAutofit/>
          </a:bodyPr>
          <a:lstStyle/>
          <a:p>
            <a:r>
              <a:rPr lang="sk-SK" b="1" dirty="0"/>
              <a:t>Morfológia kompletnej moly</a:t>
            </a:r>
          </a:p>
        </p:txBody>
      </p:sp>
      <p:sp>
        <p:nvSpPr>
          <p:cNvPr id="47106" name="Zástupný symbol obsah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sk-SK" dirty="0" err="1"/>
              <a:t>hydropické</a:t>
            </a:r>
            <a:r>
              <a:rPr lang="sk-SK" dirty="0"/>
              <a:t> terminálne klky a cisterny</a:t>
            </a:r>
          </a:p>
          <a:p>
            <a:r>
              <a:rPr lang="sk-SK" dirty="0" err="1"/>
              <a:t>cirkumferentná</a:t>
            </a:r>
            <a:r>
              <a:rPr lang="sk-SK" dirty="0"/>
              <a:t> </a:t>
            </a:r>
            <a:r>
              <a:rPr lang="sk-SK" dirty="0" err="1"/>
              <a:t>trofoblastická</a:t>
            </a:r>
            <a:r>
              <a:rPr lang="sk-SK" dirty="0"/>
              <a:t> </a:t>
            </a:r>
            <a:r>
              <a:rPr lang="sk-SK" dirty="0" err="1"/>
              <a:t>hyperplázia</a:t>
            </a:r>
            <a:r>
              <a:rPr lang="sk-SK" dirty="0"/>
              <a:t> </a:t>
            </a:r>
          </a:p>
          <a:p>
            <a:r>
              <a:rPr lang="sk-SK" dirty="0" err="1"/>
              <a:t>trofoblastická</a:t>
            </a:r>
            <a:r>
              <a:rPr lang="sk-SK" dirty="0"/>
              <a:t> </a:t>
            </a:r>
            <a:r>
              <a:rPr lang="sk-SK" dirty="0" err="1"/>
              <a:t>atypia</a:t>
            </a:r>
            <a:r>
              <a:rPr lang="sk-SK" dirty="0"/>
              <a:t> a </a:t>
            </a:r>
            <a:r>
              <a:rPr lang="sk-SK" dirty="0" err="1"/>
              <a:t>pleomorfia</a:t>
            </a:r>
            <a:endParaRPr lang="sk-SK" dirty="0"/>
          </a:p>
          <a:p>
            <a:r>
              <a:rPr lang="sk-SK" dirty="0"/>
              <a:t>cytoplazmatická </a:t>
            </a:r>
            <a:r>
              <a:rPr lang="sk-SK" dirty="0" err="1"/>
              <a:t>vakuolizácia</a:t>
            </a:r>
            <a:r>
              <a:rPr lang="sk-SK" dirty="0"/>
              <a:t> </a:t>
            </a:r>
            <a:r>
              <a:rPr lang="sk-SK" dirty="0" err="1"/>
              <a:t>syncyciotrofoblastu</a:t>
            </a:r>
            <a:r>
              <a:rPr lang="sk-SK" dirty="0"/>
              <a:t>, </a:t>
            </a:r>
            <a:r>
              <a:rPr lang="sk-SK" dirty="0" err="1"/>
              <a:t>mitotická</a:t>
            </a:r>
            <a:r>
              <a:rPr lang="sk-SK" dirty="0"/>
              <a:t> aktivita</a:t>
            </a:r>
          </a:p>
          <a:p>
            <a:r>
              <a:rPr lang="sk-SK" dirty="0" err="1"/>
              <a:t>Hofbauerove</a:t>
            </a:r>
            <a:r>
              <a:rPr lang="sk-SK" dirty="0"/>
              <a:t> bunky </a:t>
            </a:r>
          </a:p>
          <a:p>
            <a:r>
              <a:rPr lang="sk-SK" dirty="0" err="1"/>
              <a:t>intervilózne</a:t>
            </a:r>
            <a:r>
              <a:rPr lang="sk-SK" dirty="0"/>
              <a:t> tromby -  aberantná cirkulácia</a:t>
            </a:r>
          </a:p>
          <a:p>
            <a:r>
              <a:rPr lang="sk-SK" dirty="0" err="1"/>
              <a:t>exaggerated</a:t>
            </a:r>
            <a:r>
              <a:rPr lang="sk-SK" dirty="0"/>
              <a:t> </a:t>
            </a:r>
            <a:r>
              <a:rPr lang="sk-SK" dirty="0" err="1"/>
              <a:t>implantation</a:t>
            </a:r>
            <a:r>
              <a:rPr lang="sk-SK" dirty="0"/>
              <a:t> site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911696"/>
          </a:xfrm>
        </p:spPr>
        <p:txBody>
          <a:bodyPr lIns="0" rIns="0" bIns="0" anchor="b">
            <a:normAutofit/>
          </a:bodyPr>
          <a:lstStyle/>
          <a:p>
            <a:r>
              <a:rPr lang="sk-SK" b="1" dirty="0"/>
              <a:t>Mýtus o chýbajúcom embryu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k-SK" sz="2600" dirty="0"/>
              <a:t>klasické je tvrdenie o absencii embrya v KM</a:t>
            </a:r>
          </a:p>
          <a:p>
            <a:pPr>
              <a:lnSpc>
                <a:spcPct val="90000"/>
              </a:lnSpc>
            </a:pPr>
            <a:r>
              <a:rPr lang="sk-SK" sz="2600" dirty="0" err="1"/>
              <a:t>zr</a:t>
            </a:r>
            <a:r>
              <a:rPr lang="sk-SK" sz="2600" dirty="0"/>
              <a:t>. nájdené embryo</a:t>
            </a:r>
          </a:p>
          <a:p>
            <a:pPr>
              <a:lnSpc>
                <a:spcPct val="90000"/>
              </a:lnSpc>
            </a:pPr>
            <a:r>
              <a:rPr lang="sk-SK" sz="2600" dirty="0"/>
              <a:t>nenájdené embryo nerovná sa neexistujúce embryo</a:t>
            </a:r>
          </a:p>
          <a:p>
            <a:pPr>
              <a:lnSpc>
                <a:spcPct val="90000"/>
              </a:lnSpc>
            </a:pPr>
            <a:r>
              <a:rPr lang="sk-SK" sz="2600" dirty="0" err="1"/>
              <a:t>stróma</a:t>
            </a:r>
            <a:r>
              <a:rPr lang="sk-SK" sz="2600" dirty="0"/>
              <a:t> klkov je pôvodom z embryonálneho mezenchýmu – obdobne </a:t>
            </a:r>
            <a:r>
              <a:rPr lang="sk-SK" sz="2600" dirty="0" err="1"/>
              <a:t>fetálne</a:t>
            </a:r>
            <a:r>
              <a:rPr lang="sk-SK" sz="2600" dirty="0"/>
              <a:t> cievy a </a:t>
            </a:r>
            <a:r>
              <a:rPr lang="sk-SK" sz="2600" dirty="0" err="1"/>
              <a:t>erytroidné</a:t>
            </a:r>
            <a:r>
              <a:rPr lang="sk-SK" sz="2600" dirty="0"/>
              <a:t> </a:t>
            </a:r>
            <a:r>
              <a:rPr lang="sk-SK" sz="2600" dirty="0" err="1"/>
              <a:t>prekurzory</a:t>
            </a:r>
            <a:r>
              <a:rPr lang="sk-SK" sz="2600" dirty="0"/>
              <a:t> (niekedy súčasťou KM)</a:t>
            </a:r>
          </a:p>
          <a:p>
            <a:pPr>
              <a:lnSpc>
                <a:spcPct val="90000"/>
              </a:lnSpc>
            </a:pPr>
            <a:r>
              <a:rPr lang="sk-SK" sz="2600" dirty="0"/>
              <a:t>absencia ciev tiež nie je dôkaz ich neexistencie – postmortálne zmeny – zánik ciev – </a:t>
            </a:r>
            <a:r>
              <a:rPr lang="sk-SK" sz="2600" dirty="0" err="1"/>
              <a:t>fetálna</a:t>
            </a:r>
            <a:r>
              <a:rPr lang="sk-SK" sz="2600" dirty="0"/>
              <a:t> </a:t>
            </a:r>
            <a:r>
              <a:rPr lang="sk-SK" sz="2600" dirty="0" err="1"/>
              <a:t>trombotická</a:t>
            </a:r>
            <a:r>
              <a:rPr lang="sk-SK" sz="2600" dirty="0"/>
              <a:t> </a:t>
            </a:r>
            <a:r>
              <a:rPr lang="sk-SK" sz="2600" dirty="0" err="1"/>
              <a:t>vaskulopatia</a:t>
            </a:r>
            <a:r>
              <a:rPr lang="sk-SK" sz="2600" dirty="0"/>
              <a:t>  ako príklad vitálnej reakcie</a:t>
            </a:r>
          </a:p>
          <a:p>
            <a:pPr>
              <a:lnSpc>
                <a:spcPct val="90000"/>
              </a:lnSpc>
            </a:pPr>
            <a:r>
              <a:rPr lang="sk-SK" sz="2600" dirty="0"/>
              <a:t>embryo musí byť prítomné – aspoň iniciálne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r>
              <a:rPr lang="sk-SK" sz="3900" b="1"/>
              <a:t>Morfológia včasnej KM (&lt;12 GT) </a:t>
            </a:r>
          </a:p>
        </p:txBody>
      </p:sp>
      <p:sp>
        <p:nvSpPr>
          <p:cNvPr id="49154" name="Zástupný symbol obsah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sk-SK" sz="3000"/>
              <a:t>menšie, menej edematózne kyjakovité klky</a:t>
            </a:r>
          </a:p>
          <a:p>
            <a:r>
              <a:rPr lang="sk-SK" sz="3000"/>
              <a:t>modrasté myxoidné presiaknutie strómy</a:t>
            </a:r>
          </a:p>
          <a:p>
            <a:r>
              <a:rPr lang="sk-SK" sz="3000"/>
              <a:t>hviezdicovité stromálne bunky</a:t>
            </a:r>
          </a:p>
          <a:p>
            <a:r>
              <a:rPr lang="sk-SK" sz="3000"/>
              <a:t>cisterny menej vyjadrené, trofoblastická proliferácia menej nápadná </a:t>
            </a:r>
          </a:p>
          <a:p>
            <a:r>
              <a:rPr lang="sk-SK" sz="3000"/>
              <a:t>zvyšky kapilár, nápadná stromálna karyorexa</a:t>
            </a:r>
          </a:p>
          <a:p>
            <a:r>
              <a:rPr lang="sk-SK" sz="3000"/>
              <a:t>proliferácia extravilózneho trofoblastu</a:t>
            </a:r>
          </a:p>
          <a:p>
            <a:r>
              <a:rPr lang="sk-SK" sz="3000"/>
              <a:t>časté nediagnostikovanie VKM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Zástupný symbol obrázka 6" descr="Image22low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611188" y="44450"/>
            <a:ext cx="7885112" cy="67119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Zástupný symbol obrázka 4" descr="Image2000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608013" y="115888"/>
            <a:ext cx="7708900" cy="6561137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39838" y="3055938"/>
            <a:ext cx="562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4400" b="1"/>
              <a:t>Mikroskopický nález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Zástupný symbol obrázka 4" descr="Image2100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611188" y="44450"/>
            <a:ext cx="7920037" cy="6740525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Zástupný symbol obrázka 8" descr="Image2600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684213" y="101600"/>
            <a:ext cx="7885112" cy="67119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Zástupný symbol obrázka 8" descr="Image1600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684213" y="61913"/>
            <a:ext cx="7848600" cy="668020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r>
              <a:rPr lang="sk-SK" b="1"/>
              <a:t>p57 </a:t>
            </a:r>
          </a:p>
        </p:txBody>
      </p:sp>
      <p:sp>
        <p:nvSpPr>
          <p:cNvPr id="56322" name="Zástupný symbol obsahu 5"/>
          <p:cNvSpPr>
            <a:spLocks noGrp="1"/>
          </p:cNvSpPr>
          <p:nvPr>
            <p:ph idx="4294967295"/>
          </p:nvPr>
        </p:nvSpPr>
        <p:spPr>
          <a:xfrm>
            <a:off x="468313" y="1844675"/>
            <a:ext cx="8229600" cy="4114800"/>
          </a:xfrm>
        </p:spPr>
        <p:txBody>
          <a:bodyPr/>
          <a:lstStyle/>
          <a:p>
            <a:r>
              <a:rPr lang="sk-SK" sz="2600" dirty="0" err="1" smtClean="0"/>
              <a:t>imunohistochemické</a:t>
            </a:r>
            <a:r>
              <a:rPr lang="sk-SK" sz="2600" dirty="0" smtClean="0"/>
              <a:t> </a:t>
            </a:r>
            <a:r>
              <a:rPr lang="sk-SK" sz="2600" dirty="0"/>
              <a:t>odlíšenie kompletnej moly od parciálnej moly, </a:t>
            </a:r>
            <a:r>
              <a:rPr lang="sk-SK" sz="2600" dirty="0" err="1"/>
              <a:t>hydropického</a:t>
            </a:r>
            <a:r>
              <a:rPr lang="sk-SK" sz="2600" dirty="0"/>
              <a:t> abortu</a:t>
            </a:r>
          </a:p>
          <a:p>
            <a:r>
              <a:rPr lang="sk-SK" sz="2600" dirty="0"/>
              <a:t>neodlišuje parciálnu molu od </a:t>
            </a:r>
            <a:r>
              <a:rPr lang="sk-SK" sz="2600" dirty="0" err="1"/>
              <a:t>non-molárnej</a:t>
            </a:r>
            <a:r>
              <a:rPr lang="sk-SK" sz="2600" dirty="0"/>
              <a:t> gravidity</a:t>
            </a:r>
          </a:p>
          <a:p>
            <a:r>
              <a:rPr lang="sk-SK" sz="2600" dirty="0"/>
              <a:t>norma: nukleárna </a:t>
            </a:r>
            <a:r>
              <a:rPr lang="sk-SK" sz="2600" dirty="0" err="1"/>
              <a:t>pozitivita</a:t>
            </a:r>
            <a:r>
              <a:rPr lang="sk-SK" sz="2600" dirty="0"/>
              <a:t> </a:t>
            </a:r>
            <a:r>
              <a:rPr lang="sk-SK" sz="2600" dirty="0" err="1"/>
              <a:t>cytotrofoblast</a:t>
            </a:r>
            <a:r>
              <a:rPr lang="sk-SK" sz="2600" dirty="0"/>
              <a:t>, </a:t>
            </a:r>
            <a:r>
              <a:rPr lang="sk-SK" sz="2600" dirty="0" err="1"/>
              <a:t>stromálne</a:t>
            </a:r>
            <a:r>
              <a:rPr lang="sk-SK" sz="2600" dirty="0"/>
              <a:t> bunky, </a:t>
            </a:r>
            <a:r>
              <a:rPr lang="sk-SK" sz="2600" dirty="0" err="1"/>
              <a:t>extravilózny</a:t>
            </a:r>
            <a:r>
              <a:rPr lang="sk-SK" sz="2600" dirty="0"/>
              <a:t> </a:t>
            </a:r>
            <a:r>
              <a:rPr lang="sk-SK" sz="2600" dirty="0" err="1"/>
              <a:t>trofoblast</a:t>
            </a:r>
            <a:r>
              <a:rPr lang="sk-SK" sz="2600" dirty="0"/>
              <a:t>, </a:t>
            </a:r>
            <a:r>
              <a:rPr lang="sk-SK" sz="2600" dirty="0" err="1"/>
              <a:t>decidua</a:t>
            </a:r>
            <a:endParaRPr lang="sk-SK" sz="2600" dirty="0"/>
          </a:p>
          <a:p>
            <a:r>
              <a:rPr lang="sk-SK" sz="2600" dirty="0"/>
              <a:t>nikdy nefarbí </a:t>
            </a:r>
            <a:r>
              <a:rPr lang="sk-SK" sz="2600" dirty="0" err="1"/>
              <a:t>syncyciotrofoblast</a:t>
            </a:r>
            <a:endParaRPr lang="sk-SK" sz="2600" dirty="0"/>
          </a:p>
          <a:p>
            <a:r>
              <a:rPr lang="sk-SK" sz="2600" dirty="0"/>
              <a:t>KM – absencia </a:t>
            </a:r>
            <a:r>
              <a:rPr lang="sk-SK" sz="2600" dirty="0" err="1"/>
              <a:t>pozitivity</a:t>
            </a:r>
            <a:r>
              <a:rPr lang="sk-SK" sz="2600" dirty="0"/>
              <a:t> v </a:t>
            </a:r>
            <a:r>
              <a:rPr lang="sk-SK" sz="2600" dirty="0" err="1"/>
              <a:t>cytotrofoblaste</a:t>
            </a:r>
            <a:r>
              <a:rPr lang="sk-SK" sz="2600" dirty="0"/>
              <a:t> a </a:t>
            </a:r>
            <a:r>
              <a:rPr lang="sk-SK" sz="2600" dirty="0" err="1"/>
              <a:t>stromálnych</a:t>
            </a:r>
            <a:r>
              <a:rPr lang="sk-SK" sz="2600" dirty="0"/>
              <a:t> bunkách</a:t>
            </a:r>
          </a:p>
          <a:p>
            <a:r>
              <a:rPr lang="sk-SK" sz="2600" dirty="0"/>
              <a:t>vstavaná kontrola – </a:t>
            </a:r>
            <a:r>
              <a:rPr lang="sk-SK" sz="2600" dirty="0" err="1"/>
              <a:t>decidua</a:t>
            </a:r>
            <a:r>
              <a:rPr lang="sk-SK" sz="2600" dirty="0"/>
              <a:t> a </a:t>
            </a:r>
            <a:r>
              <a:rPr lang="sk-SK" sz="2600" dirty="0" err="1"/>
              <a:t>extravilózny</a:t>
            </a:r>
            <a:r>
              <a:rPr lang="sk-SK" sz="2600" dirty="0"/>
              <a:t> </a:t>
            </a:r>
            <a:r>
              <a:rPr lang="sk-SK" sz="2600" dirty="0" err="1"/>
              <a:t>trofoblast</a:t>
            </a:r>
            <a:endParaRPr lang="sk-SK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3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2212975" cy="769937"/>
          </a:xfrm>
        </p:spPr>
        <p:txBody>
          <a:bodyPr lIns="45720" rIns="45720" anchor="b"/>
          <a:lstStyle/>
          <a:p>
            <a:pPr algn="ctr"/>
            <a:r>
              <a:rPr lang="sk-SK" sz="3200" b="1"/>
              <a:t>IHC - p57</a:t>
            </a:r>
          </a:p>
        </p:txBody>
      </p:sp>
      <p:pic>
        <p:nvPicPr>
          <p:cNvPr id="57347" name="Zástupný symbol obrázka 6" descr="p57 norma v klkoch copylow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2262188" y="1016000"/>
            <a:ext cx="6846887" cy="5827713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2212975" cy="842962"/>
          </a:xfrm>
        </p:spPr>
        <p:txBody>
          <a:bodyPr lIns="45720" rIns="45720" anchor="b"/>
          <a:lstStyle/>
          <a:p>
            <a:pPr algn="ctr"/>
            <a:r>
              <a:rPr lang="sk-SK" sz="3200" b="1"/>
              <a:t>IHC - p57</a:t>
            </a:r>
          </a:p>
        </p:txBody>
      </p:sp>
      <p:pic>
        <p:nvPicPr>
          <p:cNvPr id="58371" name="Zástupný symbol obrázka 4" descr="p57 norma v klk copylow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2124075" y="908050"/>
            <a:ext cx="6985000" cy="5945188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2212975" cy="842962"/>
          </a:xfrm>
        </p:spPr>
        <p:txBody>
          <a:bodyPr lIns="45720" rIns="45720" anchor="b"/>
          <a:lstStyle/>
          <a:p>
            <a:pPr algn="ctr"/>
            <a:r>
              <a:rPr lang="sk-SK" sz="3200" b="1"/>
              <a:t>IHC - p57</a:t>
            </a:r>
          </a:p>
        </p:txBody>
      </p:sp>
      <p:pic>
        <p:nvPicPr>
          <p:cNvPr id="59395" name="Zástupný symbol obrázka 4" descr="p57 v decidue norma copylow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2195513" y="928688"/>
            <a:ext cx="6913562" cy="5884862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911696"/>
          </a:xfrm>
        </p:spPr>
        <p:txBody>
          <a:bodyPr lIns="0" rIns="0" bIns="0" anchor="b">
            <a:normAutofit/>
          </a:bodyPr>
          <a:lstStyle/>
          <a:p>
            <a:r>
              <a:rPr lang="sk-SK" b="1" dirty="0"/>
              <a:t>Prečo p57 funguje?</a:t>
            </a:r>
          </a:p>
        </p:txBody>
      </p:sp>
      <p:sp>
        <p:nvSpPr>
          <p:cNvPr id="60418" name="Zástupný symbol obsahu 5"/>
          <p:cNvSpPr>
            <a:spLocks noGrp="1"/>
          </p:cNvSpPr>
          <p:nvPr>
            <p:ph idx="4294967295"/>
          </p:nvPr>
        </p:nvSpPr>
        <p:spPr>
          <a:xfrm>
            <a:off x="457200" y="1546225"/>
            <a:ext cx="8229600" cy="4114800"/>
          </a:xfrm>
        </p:spPr>
        <p:txBody>
          <a:bodyPr/>
          <a:lstStyle/>
          <a:p>
            <a:r>
              <a:rPr lang="sk-SK" sz="3300" dirty="0" err="1"/>
              <a:t>cyclin-dependent</a:t>
            </a:r>
            <a:r>
              <a:rPr lang="sk-SK" sz="3300" dirty="0"/>
              <a:t> </a:t>
            </a:r>
            <a:r>
              <a:rPr lang="sk-SK" sz="3300" dirty="0" err="1"/>
              <a:t>kinase</a:t>
            </a:r>
            <a:r>
              <a:rPr lang="sk-SK" sz="3300" dirty="0"/>
              <a:t> </a:t>
            </a:r>
            <a:r>
              <a:rPr lang="sk-SK" sz="3300" dirty="0" err="1"/>
              <a:t>inhibitor</a:t>
            </a:r>
            <a:r>
              <a:rPr lang="sk-SK" sz="3300" dirty="0"/>
              <a:t> 1C (p57, Kip2)</a:t>
            </a:r>
          </a:p>
          <a:p>
            <a:r>
              <a:rPr lang="sk-SK" sz="3300" dirty="0"/>
              <a:t>tumor </a:t>
            </a:r>
            <a:r>
              <a:rPr lang="sk-SK" sz="3300" dirty="0" err="1"/>
              <a:t>supresorový</a:t>
            </a:r>
            <a:r>
              <a:rPr lang="sk-SK" sz="3300" dirty="0"/>
              <a:t> gén na chromozóme 11 (11p15) </a:t>
            </a:r>
          </a:p>
          <a:p>
            <a:r>
              <a:rPr lang="sk-SK" sz="3300" dirty="0"/>
              <a:t> p57KIP2 spôsobuje zastavenie bunkového cyklu v G1 fáze</a:t>
            </a:r>
          </a:p>
          <a:p>
            <a:r>
              <a:rPr lang="sk-SK" sz="3300" dirty="0" smtClean="0"/>
              <a:t>tento </a:t>
            </a:r>
            <a:r>
              <a:rPr lang="sk-SK" sz="3300" dirty="0"/>
              <a:t>gén podlieha tzv. </a:t>
            </a:r>
            <a:r>
              <a:rPr lang="sk-SK" sz="3300" i="1" u="sng" dirty="0" err="1"/>
              <a:t>genómovému</a:t>
            </a:r>
            <a:r>
              <a:rPr lang="sk-SK" sz="3300" i="1" u="sng" dirty="0"/>
              <a:t> </a:t>
            </a:r>
            <a:r>
              <a:rPr lang="sk-SK" sz="3300" i="1" u="sng" dirty="0" err="1"/>
              <a:t>imprintingu</a:t>
            </a:r>
            <a:r>
              <a:rPr lang="sk-SK" sz="3300" dirty="0"/>
              <a:t> (GI)</a:t>
            </a:r>
          </a:p>
          <a:p>
            <a:pPr>
              <a:buFontTx/>
              <a:buNone/>
            </a:pPr>
            <a:endParaRPr lang="sk-SK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839688"/>
          </a:xfrm>
        </p:spPr>
        <p:txBody>
          <a:bodyPr lIns="0" rIns="0" bIns="0" anchor="b">
            <a:normAutofit/>
          </a:bodyPr>
          <a:lstStyle/>
          <a:p>
            <a:r>
              <a:rPr lang="sk-SK" b="1" dirty="0" err="1"/>
              <a:t>Genómový</a:t>
            </a:r>
            <a:r>
              <a:rPr lang="sk-SK" b="1" dirty="0"/>
              <a:t> </a:t>
            </a:r>
            <a:r>
              <a:rPr lang="sk-SK" b="1" dirty="0" err="1"/>
              <a:t>imprinting</a:t>
            </a:r>
            <a:endParaRPr lang="sk-SK" b="1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sk-SK" sz="2700"/>
              <a:t>g</a:t>
            </a:r>
            <a:r>
              <a:rPr lang="en-US" sz="2700"/>
              <a:t>enetic</a:t>
            </a:r>
            <a:r>
              <a:rPr lang="sk-SK" sz="2700"/>
              <a:t>ký jav, pri ktorom</a:t>
            </a:r>
            <a:r>
              <a:rPr lang="en-US" sz="2700"/>
              <a:t> </a:t>
            </a:r>
            <a:r>
              <a:rPr lang="sk-SK" sz="2700"/>
              <a:t>sú určité gény exprimované v závislosti na parentálnom pôvode  </a:t>
            </a:r>
          </a:p>
          <a:p>
            <a:pPr>
              <a:lnSpc>
                <a:spcPct val="90000"/>
              </a:lnSpc>
            </a:pPr>
            <a:r>
              <a:rPr lang="sk-SK" sz="2700"/>
              <a:t>gény majú 2 alely – 1 paternálna a 1 maternálna – obe sú aktívne</a:t>
            </a:r>
          </a:p>
          <a:p>
            <a:pPr>
              <a:lnSpc>
                <a:spcPct val="90000"/>
              </a:lnSpc>
            </a:pPr>
            <a:r>
              <a:rPr lang="sk-SK" sz="2700"/>
              <a:t>Pri GI dochádza k inaktivácii jednej z alel génu v závislosti na pôvode (maternálny alebo paternálny)</a:t>
            </a:r>
          </a:p>
          <a:p>
            <a:pPr>
              <a:lnSpc>
                <a:spcPct val="90000"/>
              </a:lnSpc>
            </a:pPr>
            <a:r>
              <a:rPr lang="sk-SK" sz="2700"/>
              <a:t>epigenetická inaktivácia najčastejšie metyláciou DNA</a:t>
            </a:r>
          </a:p>
          <a:p>
            <a:pPr>
              <a:lnSpc>
                <a:spcPct val="90000"/>
              </a:lnSpc>
            </a:pPr>
            <a:r>
              <a:rPr lang="sk-SK" sz="2700"/>
              <a:t>P57 podlieha paternálnemu GI (inaktivácii v otcovskom prostredí)</a:t>
            </a:r>
          </a:p>
          <a:p>
            <a:pPr>
              <a:lnSpc>
                <a:spcPct val="90000"/>
              </a:lnSpc>
            </a:pPr>
            <a:r>
              <a:rPr lang="sk-SK" sz="2700"/>
              <a:t>P57 je exprimovaná len maternálnym génom / alelou</a:t>
            </a:r>
          </a:p>
          <a:p>
            <a:pPr>
              <a:lnSpc>
                <a:spcPct val="90000"/>
              </a:lnSpc>
            </a:pPr>
            <a:endParaRPr lang="sk-SK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911696"/>
          </a:xfrm>
        </p:spPr>
        <p:txBody>
          <a:bodyPr lIns="0" rIns="0" bIns="0" anchor="b">
            <a:normAutofit/>
          </a:bodyPr>
          <a:lstStyle/>
          <a:p>
            <a:r>
              <a:rPr lang="sk-SK" b="1" dirty="0"/>
              <a:t>Praktický dopad</a:t>
            </a:r>
          </a:p>
        </p:txBody>
      </p:sp>
      <p:sp>
        <p:nvSpPr>
          <p:cNvPr id="62466" name="Zástupný symbol obsahu 5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114800"/>
          </a:xfrm>
        </p:spPr>
        <p:txBody>
          <a:bodyPr/>
          <a:lstStyle/>
          <a:p>
            <a:r>
              <a:rPr lang="sk-SK" sz="2900" dirty="0"/>
              <a:t>kompletná </a:t>
            </a:r>
            <a:r>
              <a:rPr lang="sk-SK" sz="2900" dirty="0" err="1"/>
              <a:t>mola</a:t>
            </a:r>
            <a:r>
              <a:rPr lang="sk-SK" sz="2900" dirty="0"/>
              <a:t> je </a:t>
            </a:r>
            <a:r>
              <a:rPr lang="sk-SK" sz="2900" dirty="0" err="1"/>
              <a:t>paternálna</a:t>
            </a:r>
            <a:r>
              <a:rPr lang="sk-SK" sz="2900" dirty="0"/>
              <a:t>, „</a:t>
            </a:r>
            <a:r>
              <a:rPr lang="sk-SK" sz="2900" dirty="0" err="1"/>
              <a:t>androgenetická</a:t>
            </a:r>
            <a:r>
              <a:rPr lang="sk-SK" sz="2900" dirty="0"/>
              <a:t>“</a:t>
            </a:r>
          </a:p>
          <a:p>
            <a:r>
              <a:rPr lang="sk-SK" sz="2900" dirty="0"/>
              <a:t>neobsahuje </a:t>
            </a:r>
            <a:r>
              <a:rPr lang="sk-SK" sz="2900" dirty="0" err="1"/>
              <a:t>maternálne</a:t>
            </a:r>
            <a:r>
              <a:rPr lang="sk-SK" sz="2900" dirty="0"/>
              <a:t> </a:t>
            </a:r>
            <a:r>
              <a:rPr lang="sk-SK" sz="2900" dirty="0" err="1"/>
              <a:t>alely</a:t>
            </a:r>
            <a:endParaRPr lang="sk-SK" sz="2900" dirty="0"/>
          </a:p>
          <a:p>
            <a:r>
              <a:rPr lang="sk-SK" sz="2900" dirty="0"/>
              <a:t>teda nebude </a:t>
            </a:r>
            <a:r>
              <a:rPr lang="sk-SK" sz="2900" dirty="0" err="1"/>
              <a:t>exprimovať</a:t>
            </a:r>
            <a:r>
              <a:rPr lang="sk-SK" sz="2900" dirty="0"/>
              <a:t> p57 (to dokáže len </a:t>
            </a:r>
            <a:r>
              <a:rPr lang="sk-SK" sz="2900" dirty="0" err="1"/>
              <a:t>maternálna</a:t>
            </a:r>
            <a:r>
              <a:rPr lang="sk-SK" sz="2900" dirty="0"/>
              <a:t> </a:t>
            </a:r>
            <a:r>
              <a:rPr lang="sk-SK" sz="2900" dirty="0" err="1"/>
              <a:t>alela</a:t>
            </a:r>
            <a:r>
              <a:rPr lang="sk-SK" sz="2900" dirty="0"/>
              <a:t>)</a:t>
            </a:r>
          </a:p>
          <a:p>
            <a:r>
              <a:rPr lang="sk-SK" sz="2900" dirty="0"/>
              <a:t>preto IHC bude p57 negatívna</a:t>
            </a:r>
          </a:p>
          <a:p>
            <a:r>
              <a:rPr lang="sk-SK" sz="2900" dirty="0" err="1"/>
              <a:t>cytotrofoblast</a:t>
            </a:r>
            <a:r>
              <a:rPr lang="sk-SK" sz="2900" dirty="0"/>
              <a:t> a </a:t>
            </a:r>
            <a:r>
              <a:rPr lang="sk-SK" sz="2900" dirty="0" err="1"/>
              <a:t>stromálne</a:t>
            </a:r>
            <a:r>
              <a:rPr lang="sk-SK" sz="2900" dirty="0"/>
              <a:t> bunky sú negatívne </a:t>
            </a:r>
          </a:p>
          <a:p>
            <a:r>
              <a:rPr lang="sk-SK" sz="2900" dirty="0"/>
              <a:t>záhada </a:t>
            </a:r>
            <a:r>
              <a:rPr lang="sk-SK" sz="2900" dirty="0" err="1"/>
              <a:t>extravilózneho</a:t>
            </a:r>
            <a:r>
              <a:rPr lang="sk-SK" sz="2900" dirty="0"/>
              <a:t> </a:t>
            </a:r>
            <a:r>
              <a:rPr lang="sk-SK" sz="2900" dirty="0" err="1" smtClean="0"/>
              <a:t>trofoblastu</a:t>
            </a:r>
            <a:r>
              <a:rPr lang="sk-SK" sz="2900" dirty="0" smtClean="0"/>
              <a:t>, </a:t>
            </a:r>
            <a:r>
              <a:rPr lang="sk-SK" sz="2900" dirty="0"/>
              <a:t>ktorý </a:t>
            </a:r>
            <a:r>
              <a:rPr lang="sk-SK" sz="2900" dirty="0" err="1"/>
              <a:t>exprimuje</a:t>
            </a:r>
            <a:r>
              <a:rPr lang="sk-SK" sz="2900" dirty="0"/>
              <a:t> p57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obrázka 7" descr="Image17low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900113" y="242888"/>
            <a:ext cx="7416800" cy="6313487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2212975" cy="769937"/>
          </a:xfrm>
        </p:spPr>
        <p:txBody>
          <a:bodyPr lIns="45720" rIns="45720" anchor="b">
            <a:normAutofit/>
          </a:bodyPr>
          <a:lstStyle/>
          <a:p>
            <a:pPr algn="ctr"/>
            <a:r>
              <a:rPr lang="sk-SK" sz="3200" b="1"/>
              <a:t>IHC - p57</a:t>
            </a:r>
          </a:p>
        </p:txBody>
      </p:sp>
      <p:pic>
        <p:nvPicPr>
          <p:cNvPr id="63491" name="Zástupný symbol obrázka 6" descr="extraviloz trofoblast v mole p57low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2195513" y="952500"/>
            <a:ext cx="6913562" cy="5884863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r>
              <a:rPr lang="sk-SK" b="1"/>
              <a:t>p57 pozitivita v KM</a:t>
            </a:r>
          </a:p>
        </p:txBody>
      </p:sp>
      <p:sp>
        <p:nvSpPr>
          <p:cNvPr id="64514" name="Zástupný symbol obsahu 6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sk-SK" dirty="0"/>
              <a:t>len veľmi výnimočne</a:t>
            </a:r>
          </a:p>
          <a:p>
            <a:r>
              <a:rPr lang="sk-SK" dirty="0"/>
              <a:t>niektoré KM obsahujú malé množstvo </a:t>
            </a:r>
            <a:r>
              <a:rPr lang="sk-SK" dirty="0" err="1"/>
              <a:t>maternálnej</a:t>
            </a:r>
            <a:r>
              <a:rPr lang="sk-SK" dirty="0"/>
              <a:t> DNA (stačí </a:t>
            </a:r>
            <a:r>
              <a:rPr lang="sk-SK" dirty="0" err="1"/>
              <a:t>retencia</a:t>
            </a:r>
            <a:r>
              <a:rPr lang="sk-SK" dirty="0"/>
              <a:t> časti </a:t>
            </a:r>
            <a:r>
              <a:rPr lang="sk-SK" dirty="0" err="1"/>
              <a:t>maternálnej</a:t>
            </a:r>
            <a:r>
              <a:rPr lang="sk-SK" dirty="0"/>
              <a:t> chromozómu 11) </a:t>
            </a:r>
          </a:p>
          <a:p>
            <a:r>
              <a:rPr lang="sk-SK" dirty="0"/>
              <a:t>tým vznikne </a:t>
            </a:r>
            <a:r>
              <a:rPr lang="sk-SK" dirty="0" smtClean="0"/>
              <a:t>„falošne“ </a:t>
            </a:r>
            <a:r>
              <a:rPr lang="sk-SK" dirty="0"/>
              <a:t>pozitívna p57</a:t>
            </a:r>
          </a:p>
          <a:p>
            <a:r>
              <a:rPr lang="sk-SK" dirty="0"/>
              <a:t>preto pozor - </a:t>
            </a:r>
            <a:r>
              <a:rPr lang="sk-SK" dirty="0" err="1"/>
              <a:t>negativita</a:t>
            </a:r>
            <a:r>
              <a:rPr lang="sk-SK" dirty="0"/>
              <a:t> p57 potvrdzuje v korelácii s morfológiou a genetikou molu, </a:t>
            </a:r>
            <a:r>
              <a:rPr lang="sk-SK" dirty="0" err="1"/>
              <a:t>pozitivita</a:t>
            </a:r>
            <a:r>
              <a:rPr lang="sk-SK" dirty="0"/>
              <a:t> ju nemusí na 100% vylúčiť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r>
              <a:rPr lang="sk-SK" b="1"/>
              <a:t>p57 negativita okrem KM</a:t>
            </a:r>
          </a:p>
        </p:txBody>
      </p:sp>
      <p:sp>
        <p:nvSpPr>
          <p:cNvPr id="65538" name="Zástupný symbol obsah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sk-SK" sz="3700"/>
              <a:t>popísaná len výnimočne v placentárnej mezenchymálnej dysplázii (Beckwith-Wiedemann sy)</a:t>
            </a:r>
          </a:p>
          <a:p>
            <a:r>
              <a:rPr lang="sk-SK" sz="3700"/>
              <a:t>v patogenéze taktiež genómový imprinting</a:t>
            </a:r>
          </a:p>
          <a:p>
            <a:r>
              <a:rPr lang="sk-SK" sz="3700"/>
              <a:t>úplne iný klinicko-patologický kontext ako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r>
              <a:rPr lang="sk-SK" b="1"/>
              <a:t>Význam diagnózy KM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sk-SK" sz="2700"/>
              <a:t>zvýšené riziko komplikácií ako invazívna mola, perzistujúca TCH, choriokarcinóm</a:t>
            </a:r>
          </a:p>
          <a:p>
            <a:pPr>
              <a:lnSpc>
                <a:spcPct val="90000"/>
              </a:lnSpc>
            </a:pPr>
            <a:r>
              <a:rPr lang="sk-SK" sz="2700"/>
              <a:t>v dnešnej dobe včasná detekcia lézií</a:t>
            </a:r>
          </a:p>
          <a:p>
            <a:pPr>
              <a:lnSpc>
                <a:spcPct val="90000"/>
              </a:lnSpc>
            </a:pPr>
            <a:r>
              <a:rPr lang="sk-SK" sz="2700"/>
              <a:t>možnosť imunohistochemickej analýzy</a:t>
            </a:r>
          </a:p>
          <a:p>
            <a:pPr>
              <a:lnSpc>
                <a:spcPct val="90000"/>
              </a:lnSpc>
            </a:pPr>
            <a:r>
              <a:rPr lang="sk-SK" sz="2700"/>
              <a:t>genetické vyšetrenia (napr. určenie ploídie pomocou prietokovej cytometrie aj z parafínových bločkov atď.)</a:t>
            </a:r>
          </a:p>
          <a:p>
            <a:pPr>
              <a:lnSpc>
                <a:spcPct val="90000"/>
              </a:lnSpc>
            </a:pPr>
            <a:r>
              <a:rPr lang="sk-SK" sz="2700" b="1" u="sng"/>
              <a:t>znalosť morfologických kritérií včasnej moly a prvotný záchyt lézií</a:t>
            </a:r>
            <a:r>
              <a:rPr lang="sk-SK" sz="2700"/>
              <a:t> (v prípade poddiagnostikovania v tomto bode celá IHC a genetika stráca význam)</a:t>
            </a:r>
          </a:p>
          <a:p>
            <a:pPr>
              <a:lnSpc>
                <a:spcPct val="90000"/>
              </a:lnSpc>
            </a:pPr>
            <a:r>
              <a:rPr lang="sk-SK" sz="2700"/>
              <a:t>nie je možné robiť IHC a genetiku na všetky potraty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530352" y="2786624"/>
            <a:ext cx="7772400" cy="1362456"/>
          </a:xfrm>
          <a:noFill/>
          <a:ln/>
        </p:spPr>
        <p:txBody>
          <a:bodyPr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5600" b="1" kern="120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Ďakujem za pozornosť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Zástupný symbol obrázka 6" descr="Image13low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823913" y="158750"/>
            <a:ext cx="7564437" cy="643890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Zástupný symbol obrázka 10" descr="Image21low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827088" y="188913"/>
            <a:ext cx="7569200" cy="6442075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Zástupný symbol obrázka 6" descr="Image24low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69" r="5769"/>
          <a:stretch>
            <a:fillRect/>
          </a:stretch>
        </p:blipFill>
        <p:spPr>
          <a:xfrm>
            <a:off x="684213" y="57150"/>
            <a:ext cx="7853362" cy="6684963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0117" name="Zástupný symbol obrázka 4" descr="Image4low.jpg"/>
          <p:cNvPicPr>
            <a:picLocks noChangeAspect="1"/>
          </p:cNvPicPr>
          <p:nvPr/>
        </p:nvPicPr>
        <p:blipFill>
          <a:blip r:embed="rId2" cstate="print"/>
          <a:srcRect l="5769" r="5769"/>
          <a:stretch>
            <a:fillRect/>
          </a:stretch>
        </p:blipFill>
        <p:spPr bwMode="auto">
          <a:xfrm>
            <a:off x="608013" y="44450"/>
            <a:ext cx="7924800" cy="674528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án">
  <a:themeElements>
    <a:clrScheme name="Oceá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972</Words>
  <Application>Microsoft Office PowerPoint</Application>
  <PresentationFormat>Prezentácia na obrazovke (4:3)</PresentationFormat>
  <Paragraphs>151</Paragraphs>
  <Slides>54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55" baseType="lpstr">
      <vt:lpstr>Oceán</vt:lpstr>
      <vt:lpstr> 4. Východoslovenský bioptický seminár   Prípad č.14</vt:lpstr>
      <vt:lpstr>Popis prípadu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IHC - p57</vt:lpstr>
      <vt:lpstr>Snímka 15</vt:lpstr>
      <vt:lpstr>Dodatočná informácia – vysoké hCG, stav po kyretáži - histologicky iba rezíduá po gravidite (?) </vt:lpstr>
      <vt:lpstr>Snímka 17</vt:lpstr>
      <vt:lpstr>Snímka 18</vt:lpstr>
      <vt:lpstr>WHO klasifikácia GTD</vt:lpstr>
      <vt:lpstr>Definície </vt:lpstr>
      <vt:lpstr>Snímka 21</vt:lpstr>
      <vt:lpstr>Snímka 22</vt:lpstr>
      <vt:lpstr>Snímka 23</vt:lpstr>
      <vt:lpstr>Invazívna mola </vt:lpstr>
      <vt:lpstr>Invazívna mola</vt:lpstr>
      <vt:lpstr>Snímka 26</vt:lpstr>
      <vt:lpstr>Invazívna mola</vt:lpstr>
      <vt:lpstr>Deportácia (Benirschke)</vt:lpstr>
      <vt:lpstr>Rizikové faktory</vt:lpstr>
      <vt:lpstr>Patogenéza </vt:lpstr>
      <vt:lpstr>Snímka 31</vt:lpstr>
      <vt:lpstr>Snímka 32</vt:lpstr>
      <vt:lpstr>Biparentálna mola</vt:lpstr>
      <vt:lpstr>Triploidný non-molárny potrat</vt:lpstr>
      <vt:lpstr>Morfológia kompletnej moly</vt:lpstr>
      <vt:lpstr>Mýtus o chýbajúcom embryu</vt:lpstr>
      <vt:lpstr>Morfológia včasnej KM (&lt;12 GT) </vt:lpstr>
      <vt:lpstr>Snímka 38</vt:lpstr>
      <vt:lpstr>Snímka 39</vt:lpstr>
      <vt:lpstr>Snímka 40</vt:lpstr>
      <vt:lpstr>Snímka 41</vt:lpstr>
      <vt:lpstr>Snímka 42</vt:lpstr>
      <vt:lpstr>p57 </vt:lpstr>
      <vt:lpstr>IHC - p57</vt:lpstr>
      <vt:lpstr>IHC - p57</vt:lpstr>
      <vt:lpstr>IHC - p57</vt:lpstr>
      <vt:lpstr>Prečo p57 funguje?</vt:lpstr>
      <vt:lpstr>Genómový imprinting</vt:lpstr>
      <vt:lpstr>Praktický dopad</vt:lpstr>
      <vt:lpstr>IHC - p57</vt:lpstr>
      <vt:lpstr>p57 pozitivita v KM</vt:lpstr>
      <vt:lpstr>p57 negativita okrem KM</vt:lpstr>
      <vt:lpstr>Význam diagnózy KM</vt:lpstr>
      <vt:lpstr>Ďakujem za pozornosť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Prípad č.  sklíčkového seminára</dc:title>
  <dc:creator>tomáš torday</dc:creator>
  <cp:lastModifiedBy>tomáš torday</cp:lastModifiedBy>
  <cp:revision>107</cp:revision>
  <dcterms:created xsi:type="dcterms:W3CDTF">2010-08-01T06:20:59Z</dcterms:created>
  <dcterms:modified xsi:type="dcterms:W3CDTF">2010-09-22T17:51:22Z</dcterms:modified>
</cp:coreProperties>
</file>