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83" r:id="rId12"/>
    <p:sldId id="267" r:id="rId13"/>
    <p:sldId id="264" r:id="rId14"/>
    <p:sldId id="268" r:id="rId15"/>
    <p:sldId id="269" r:id="rId16"/>
    <p:sldId id="271" r:id="rId17"/>
    <p:sldId id="270" r:id="rId18"/>
    <p:sldId id="272" r:id="rId19"/>
    <p:sldId id="273" r:id="rId20"/>
    <p:sldId id="274" r:id="rId21"/>
    <p:sldId id="275" r:id="rId22"/>
    <p:sldId id="278" r:id="rId23"/>
    <p:sldId id="279" r:id="rId24"/>
    <p:sldId id="276" r:id="rId25"/>
    <p:sldId id="280" r:id="rId26"/>
    <p:sldId id="277" r:id="rId27"/>
    <p:sldId id="282" r:id="rId28"/>
    <p:sldId id="281" r:id="rId2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-11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2C97-691E-4336-909C-A36804BFD9A7}" type="datetimeFigureOut">
              <a:rPr lang="en-US" smtClean="0"/>
              <a:t>6/21/2013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B3FE-BA71-442D-9125-E0DACCB9F4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2C97-691E-4336-909C-A36804BFD9A7}" type="datetimeFigureOut">
              <a:rPr lang="en-US" smtClean="0"/>
              <a:t>6/21/2013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B3FE-BA71-442D-9125-E0DACCB9F4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2C97-691E-4336-909C-A36804BFD9A7}" type="datetimeFigureOut">
              <a:rPr lang="en-US" smtClean="0"/>
              <a:t>6/21/2013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B3FE-BA71-442D-9125-E0DACCB9F4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2C97-691E-4336-909C-A36804BFD9A7}" type="datetimeFigureOut">
              <a:rPr lang="en-US" smtClean="0"/>
              <a:t>6/21/2013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B3FE-BA71-442D-9125-E0DACCB9F4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2C97-691E-4336-909C-A36804BFD9A7}" type="datetimeFigureOut">
              <a:rPr lang="en-US" smtClean="0"/>
              <a:t>6/21/2013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B3FE-BA71-442D-9125-E0DACCB9F4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2C97-691E-4336-909C-A36804BFD9A7}" type="datetimeFigureOut">
              <a:rPr lang="en-US" smtClean="0"/>
              <a:t>6/21/2013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B3FE-BA71-442D-9125-E0DACCB9F4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2C97-691E-4336-909C-A36804BFD9A7}" type="datetimeFigureOut">
              <a:rPr lang="en-US" smtClean="0"/>
              <a:t>6/21/2013</a:t>
            </a:fld>
            <a:endParaRPr lang="en-US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B3FE-BA71-442D-9125-E0DACCB9F4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2C97-691E-4336-909C-A36804BFD9A7}" type="datetimeFigureOut">
              <a:rPr lang="en-US" smtClean="0"/>
              <a:t>6/21/2013</a:t>
            </a:fld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B3FE-BA71-442D-9125-E0DACCB9F4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2C97-691E-4336-909C-A36804BFD9A7}" type="datetimeFigureOut">
              <a:rPr lang="en-US" smtClean="0"/>
              <a:t>6/21/2013</a:t>
            </a:fld>
            <a:endParaRPr lang="en-U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B3FE-BA71-442D-9125-E0DACCB9F4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2C97-691E-4336-909C-A36804BFD9A7}" type="datetimeFigureOut">
              <a:rPr lang="en-US" smtClean="0"/>
              <a:t>6/21/2013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B3FE-BA71-442D-9125-E0DACCB9F4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2C97-691E-4336-909C-A36804BFD9A7}" type="datetimeFigureOut">
              <a:rPr lang="en-US" smtClean="0"/>
              <a:t>6/21/2013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B3FE-BA71-442D-9125-E0DACCB9F4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02C97-691E-4336-909C-A36804BFD9A7}" type="datetimeFigureOut">
              <a:rPr lang="en-US" smtClean="0"/>
              <a:t>6/21/2013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5B3FE-BA71-442D-9125-E0DACCB9F48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eri-" TargetMode="External"/><Relationship Id="rId2" Type="http://schemas.openxmlformats.org/officeDocument/2006/relationships/hyperlink" Target="http://en.wikipedia.org/wiki/Mesenchymal_tumour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n.wikipedia.org/wiki/Vascula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Lymphangioleiomyomatosis" TargetMode="External"/><Relationship Id="rId2" Type="http://schemas.openxmlformats.org/officeDocument/2006/relationships/hyperlink" Target="http://en.wikipedia.org/wiki/Angiomyolipom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TSC2" TargetMode="External"/><Relationship Id="rId5" Type="http://schemas.openxmlformats.org/officeDocument/2006/relationships/hyperlink" Target="http://en.wikipedia.org/wiki/Falciform_ligament" TargetMode="External"/><Relationship Id="rId4" Type="http://schemas.openxmlformats.org/officeDocument/2006/relationships/hyperlink" Target="http://en.wikipedia.org/wiki/Ligamentum_teres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SD IAP 477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812360" y="6093296"/>
            <a:ext cx="1184176" cy="622920"/>
          </a:xfrm>
        </p:spPr>
        <p:txBody>
          <a:bodyPr>
            <a:normAutofit/>
          </a:bodyPr>
          <a:lstStyle/>
          <a:p>
            <a:pPr algn="l"/>
            <a:r>
              <a:rPr lang="sk-SK" sz="1400" dirty="0" smtClean="0">
                <a:solidFill>
                  <a:schemeClr val="accent1">
                    <a:lumMod val="75000"/>
                  </a:schemeClr>
                </a:solidFill>
              </a:rPr>
              <a:t>P. </a:t>
            </a:r>
            <a:r>
              <a:rPr lang="sk-SK" sz="1400" dirty="0" err="1" smtClean="0">
                <a:solidFill>
                  <a:schemeClr val="accent1">
                    <a:lumMod val="75000"/>
                  </a:schemeClr>
                </a:solidFill>
              </a:rPr>
              <a:t>Babál</a:t>
            </a:r>
            <a:endParaRPr lang="sk-SK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sk-SK" sz="1400" dirty="0" smtClean="0">
                <a:solidFill>
                  <a:schemeClr val="accent1">
                    <a:lumMod val="75000"/>
                  </a:schemeClr>
                </a:solidFill>
              </a:rPr>
              <a:t>ÚPA LFUK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Retikul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843808" y="3789040"/>
            <a:ext cx="3706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dirty="0" smtClean="0"/>
              <a:t>:</a:t>
            </a:r>
            <a:endParaRPr lang="sk-SK" sz="5400" dirty="0"/>
          </a:p>
        </p:txBody>
      </p:sp>
    </p:spTree>
    <p:extLst>
      <p:ext uri="{BB962C8B-B14F-4D97-AF65-F5344CB8AC3E}">
        <p14:creationId xmlns:p14="http://schemas.microsoft.com/office/powerpoint/2010/main" val="3735190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A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467544" y="6021288"/>
            <a:ext cx="1226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>
                <a:solidFill>
                  <a:schemeClr val="accent1">
                    <a:lumMod val="50000"/>
                  </a:schemeClr>
                </a:solidFill>
              </a:rPr>
              <a:t>AE1/3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851920" y="3356992"/>
            <a:ext cx="4315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7200" dirty="0" smtClean="0"/>
              <a:t>:</a:t>
            </a:r>
            <a:endParaRPr lang="en-US" sz="7200" dirty="0"/>
          </a:p>
        </p:txBody>
      </p:sp>
      <p:pic>
        <p:nvPicPr>
          <p:cNvPr id="3" name="Obrázok 2" descr="HSakt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467544" y="6021288"/>
            <a:ext cx="15917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>
                <a:solidFill>
                  <a:schemeClr val="accent1">
                    <a:lumMod val="50000"/>
                  </a:schemeClr>
                </a:solidFill>
              </a:rPr>
              <a:t>HS </a:t>
            </a:r>
            <a:r>
              <a:rPr lang="sk-SK" sz="3200" b="1" dirty="0" err="1" smtClean="0">
                <a:solidFill>
                  <a:schemeClr val="accent1">
                    <a:lumMod val="50000"/>
                  </a:schemeClr>
                </a:solidFill>
              </a:rPr>
              <a:t>aktín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viment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467544" y="6021288"/>
            <a:ext cx="16989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err="1" smtClean="0">
                <a:solidFill>
                  <a:schemeClr val="accent1">
                    <a:lumMod val="50000"/>
                  </a:schemeClr>
                </a:solidFill>
              </a:rPr>
              <a:t>vimentin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E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008" y="54006"/>
            <a:ext cx="4427984" cy="3320988"/>
          </a:xfrm>
          <a:prstGeom prst="rect">
            <a:avLst/>
          </a:prstGeom>
        </p:spPr>
      </p:pic>
      <p:pic>
        <p:nvPicPr>
          <p:cNvPr id="3" name="Obrázok 2" descr="CD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1" y="44624"/>
            <a:ext cx="4416490" cy="3312368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7740352" y="260648"/>
            <a:ext cx="10775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>
                <a:solidFill>
                  <a:schemeClr val="accent1">
                    <a:lumMod val="50000"/>
                  </a:schemeClr>
                </a:solidFill>
              </a:rPr>
              <a:t>CD10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323528" y="260648"/>
            <a:ext cx="992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>
                <a:solidFill>
                  <a:schemeClr val="accent1">
                    <a:lumMod val="50000"/>
                  </a:schemeClr>
                </a:solidFill>
              </a:rPr>
              <a:t>EMA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Obrázok 5" descr="CD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08" y="3429000"/>
            <a:ext cx="4427984" cy="3320988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7319868" y="6021288"/>
            <a:ext cx="14285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err="1" smtClean="0">
                <a:solidFill>
                  <a:schemeClr val="accent1">
                    <a:lumMod val="50000"/>
                  </a:schemeClr>
                </a:solidFill>
              </a:rPr>
              <a:t>desmin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Obrázok 7" descr="desmi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429000"/>
            <a:ext cx="4416491" cy="3312368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7472268" y="6173688"/>
            <a:ext cx="14285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err="1" smtClean="0">
                <a:solidFill>
                  <a:schemeClr val="accent1">
                    <a:lumMod val="50000"/>
                  </a:schemeClr>
                </a:solidFill>
              </a:rPr>
              <a:t>desmin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191076" y="6165304"/>
            <a:ext cx="10775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>
                <a:solidFill>
                  <a:schemeClr val="accent1">
                    <a:lumMod val="50000"/>
                  </a:schemeClr>
                </a:solidFill>
              </a:rPr>
              <a:t>CD34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Mela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932421" y="1205753"/>
            <a:ext cx="5832648" cy="4374486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7319868" y="5652537"/>
            <a:ext cx="1614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err="1" smtClean="0">
                <a:solidFill>
                  <a:schemeClr val="accent1">
                    <a:lumMod val="50000"/>
                  </a:schemeClr>
                </a:solidFill>
              </a:rPr>
              <a:t>melan</a:t>
            </a:r>
            <a:r>
              <a:rPr lang="sk-SK" sz="3200" b="1" dirty="0" smtClean="0">
                <a:solidFill>
                  <a:schemeClr val="accent1">
                    <a:lumMod val="50000"/>
                  </a:schemeClr>
                </a:solidFill>
              </a:rPr>
              <a:t> A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Obrázok 6" descr="S100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 rot="16200000">
            <a:off x="-531567" y="1205753"/>
            <a:ext cx="5832648" cy="4374487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179512" y="5661248"/>
            <a:ext cx="1003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>
                <a:solidFill>
                  <a:schemeClr val="accent1">
                    <a:lumMod val="50000"/>
                  </a:schemeClr>
                </a:solidFill>
              </a:rPr>
              <a:t>S100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TTF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7524328" y="5805264"/>
            <a:ext cx="11194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>
                <a:solidFill>
                  <a:schemeClr val="accent1">
                    <a:lumMod val="50000"/>
                  </a:schemeClr>
                </a:solidFill>
              </a:rPr>
              <a:t>TTF-1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HMB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7153410" y="5949280"/>
            <a:ext cx="14510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>
                <a:solidFill>
                  <a:schemeClr val="accent1">
                    <a:lumMod val="50000"/>
                  </a:schemeClr>
                </a:solidFill>
              </a:rPr>
              <a:t>HMB45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331640" y="2060848"/>
            <a:ext cx="752808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</a:rPr>
              <a:t>PECom</a:t>
            </a:r>
            <a:r>
              <a:rPr lang="en-US" sz="4800" dirty="0" smtClean="0"/>
              <a:t> </a:t>
            </a:r>
            <a:endParaRPr lang="sk-SK" sz="4800" dirty="0" smtClean="0"/>
          </a:p>
          <a:p>
            <a:endParaRPr lang="sk-SK" dirty="0"/>
          </a:p>
          <a:p>
            <a:r>
              <a:rPr lang="en-US" sz="2800" b="1" dirty="0" smtClean="0"/>
              <a:t>PEC tumor</a:t>
            </a:r>
            <a:r>
              <a:rPr lang="en-US" sz="2800" dirty="0"/>
              <a:t> </a:t>
            </a:r>
            <a:r>
              <a:rPr lang="sk-SK" sz="2800" dirty="0" smtClean="0"/>
              <a:t>(</a:t>
            </a:r>
            <a:r>
              <a:rPr lang="en-US" sz="2800" b="1" dirty="0" err="1" smtClean="0"/>
              <a:t>perivascular</a:t>
            </a:r>
            <a:r>
              <a:rPr lang="en-US" sz="2800" b="1" dirty="0" smtClean="0"/>
              <a:t> </a:t>
            </a:r>
            <a:r>
              <a:rPr lang="en-US" sz="2800" b="1" dirty="0" err="1"/>
              <a:t>epithelioid</a:t>
            </a:r>
            <a:r>
              <a:rPr lang="en-US" sz="2800" b="1" dirty="0"/>
              <a:t> cell </a:t>
            </a:r>
            <a:r>
              <a:rPr lang="en-US" sz="2800" b="1" dirty="0" smtClean="0"/>
              <a:t>tumor</a:t>
            </a:r>
            <a:r>
              <a:rPr lang="sk-SK" sz="2800" b="1" dirty="0" smtClean="0"/>
              <a:t>)</a:t>
            </a:r>
          </a:p>
          <a:p>
            <a:endParaRPr lang="sk-SK" sz="2800" dirty="0" smtClean="0"/>
          </a:p>
          <a:p>
            <a:r>
              <a:rPr lang="en-US" dirty="0" err="1" smtClean="0">
                <a:solidFill>
                  <a:srgbClr val="92D050"/>
                </a:solidFill>
                <a:hlinkClick r:id="rId2" tooltip="Mesenchymal tumour"/>
              </a:rPr>
              <a:t>mesench</a:t>
            </a:r>
            <a:r>
              <a:rPr lang="sk-SK" dirty="0" err="1" smtClean="0">
                <a:solidFill>
                  <a:srgbClr val="92D050"/>
                </a:solidFill>
                <a:hlinkClick r:id="rId2" tooltip="Mesenchymal tumour"/>
              </a:rPr>
              <a:t>ýmový</a:t>
            </a:r>
            <a:r>
              <a:rPr lang="en-US" dirty="0" smtClean="0">
                <a:solidFill>
                  <a:srgbClr val="92D050"/>
                </a:solidFill>
                <a:hlinkClick r:id="rId2" tooltip="Mesenchymal tumour"/>
              </a:rPr>
              <a:t> tumor</a:t>
            </a:r>
            <a:r>
              <a:rPr lang="en-US" dirty="0"/>
              <a:t> </a:t>
            </a:r>
            <a:r>
              <a:rPr lang="sk-SK" dirty="0" smtClean="0"/>
              <a:t>pozostávajúci z</a:t>
            </a:r>
            <a:r>
              <a:rPr lang="en-US" dirty="0"/>
              <a:t> </a:t>
            </a:r>
            <a:r>
              <a:rPr lang="en-US" u="sng" dirty="0" err="1" smtClean="0">
                <a:solidFill>
                  <a:srgbClr val="0066FF"/>
                </a:solidFill>
                <a:hlinkClick r:id="rId3" tooltip="Peri-"/>
              </a:rPr>
              <a:t>peri</a:t>
            </a:r>
            <a:r>
              <a:rPr lang="en-US" u="sng" dirty="0" err="1" smtClean="0">
                <a:solidFill>
                  <a:srgbClr val="0066FF"/>
                </a:solidFill>
                <a:hlinkClick r:id="rId4" tooltip="Vascular"/>
              </a:rPr>
              <a:t>vas</a:t>
            </a:r>
            <a:r>
              <a:rPr lang="sk-SK" u="sng" dirty="0" smtClean="0">
                <a:solidFill>
                  <a:srgbClr val="0066FF"/>
                </a:solidFill>
                <a:hlinkClick r:id="rId4" tooltip="Vascular"/>
              </a:rPr>
              <a:t>k</a:t>
            </a:r>
            <a:r>
              <a:rPr lang="en-US" u="sng" dirty="0" err="1" smtClean="0">
                <a:solidFill>
                  <a:srgbClr val="0066FF"/>
                </a:solidFill>
                <a:hlinkClick r:id="rId4" tooltip="Vascular"/>
              </a:rPr>
              <a:t>ul</a:t>
            </a:r>
            <a:r>
              <a:rPr lang="sk-SK" u="sng" dirty="0" smtClean="0">
                <a:solidFill>
                  <a:srgbClr val="0066FF"/>
                </a:solidFill>
                <a:hlinkClick r:id="rId4" tooltip="Vascular"/>
              </a:rPr>
              <a:t>á</a:t>
            </a:r>
            <a:r>
              <a:rPr lang="en-US" u="sng" dirty="0" smtClean="0">
                <a:solidFill>
                  <a:srgbClr val="0066FF"/>
                </a:solidFill>
                <a:hlinkClick r:id="rId4" tooltip="Vascular"/>
              </a:rPr>
              <a:t>r</a:t>
            </a:r>
            <a:r>
              <a:rPr lang="sk-SK" u="sng" dirty="0" err="1" smtClean="0">
                <a:solidFill>
                  <a:srgbClr val="0066FF"/>
                </a:solidFill>
              </a:rPr>
              <a:t>nych</a:t>
            </a:r>
            <a:r>
              <a:rPr lang="en-US" dirty="0"/>
              <a:t> </a:t>
            </a:r>
            <a:r>
              <a:rPr lang="en-US" dirty="0" err="1" smtClean="0"/>
              <a:t>epitelioid</a:t>
            </a:r>
            <a:r>
              <a:rPr lang="sk-SK" dirty="0" err="1" smtClean="0"/>
              <a:t>ných</a:t>
            </a:r>
            <a:r>
              <a:rPr lang="en-US" dirty="0"/>
              <a:t> </a:t>
            </a:r>
            <a:r>
              <a:rPr lang="sk-SK" u="sng" dirty="0" smtClean="0">
                <a:solidFill>
                  <a:srgbClr val="0066FF"/>
                </a:solidFill>
              </a:rPr>
              <a:t>buniek</a:t>
            </a:r>
            <a:endParaRPr lang="en-US" dirty="0">
              <a:solidFill>
                <a:srgbClr val="0066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solidFill>
                  <a:schemeClr val="accent1">
                    <a:lumMod val="50000"/>
                  </a:schemeClr>
                </a:solidFill>
              </a:rPr>
              <a:t>Žena, 43 r.</a:t>
            </a:r>
          </a:p>
          <a:p>
            <a:r>
              <a:rPr lang="sk-SK" dirty="0">
                <a:solidFill>
                  <a:schemeClr val="accent1">
                    <a:lumMod val="50000"/>
                  </a:schemeClr>
                </a:solidFill>
              </a:rPr>
              <a:t>Predmet vyšetrenia: </a:t>
            </a:r>
            <a:r>
              <a:rPr lang="sk-SK" dirty="0" err="1">
                <a:solidFill>
                  <a:schemeClr val="accent1">
                    <a:lumMod val="50000"/>
                  </a:schemeClr>
                </a:solidFill>
              </a:rPr>
              <a:t>Excízia</a:t>
            </a:r>
            <a:r>
              <a:rPr lang="sk-SK" dirty="0">
                <a:solidFill>
                  <a:schemeClr val="accent1">
                    <a:lumMod val="50000"/>
                  </a:schemeClr>
                </a:solidFill>
              </a:rPr>
              <a:t> z cervixu</a:t>
            </a:r>
          </a:p>
          <a:p>
            <a:r>
              <a:rPr lang="sk-SK" dirty="0" err="1">
                <a:solidFill>
                  <a:schemeClr val="accent1">
                    <a:lumMod val="50000"/>
                  </a:schemeClr>
                </a:solidFill>
              </a:rPr>
              <a:t>Klin.dg</a:t>
            </a:r>
            <a:r>
              <a:rPr lang="sk-SK" dirty="0">
                <a:solidFill>
                  <a:schemeClr val="accent1">
                    <a:lumMod val="50000"/>
                  </a:schemeClr>
                </a:solidFill>
              </a:rPr>
              <a:t>.: Stredná </a:t>
            </a:r>
            <a:r>
              <a:rPr lang="sk-SK" dirty="0" err="1">
                <a:solidFill>
                  <a:schemeClr val="accent1">
                    <a:lumMod val="50000"/>
                  </a:schemeClr>
                </a:solidFill>
              </a:rPr>
              <a:t>cervikálna</a:t>
            </a:r>
            <a:r>
              <a:rPr lang="sk-SK" dirty="0">
                <a:solidFill>
                  <a:schemeClr val="accent1">
                    <a:lumMod val="50000"/>
                  </a:schemeClr>
                </a:solidFill>
              </a:rPr>
              <a:t> dysplázia, </a:t>
            </a:r>
            <a:r>
              <a:rPr lang="sk-SK" dirty="0" err="1">
                <a:solidFill>
                  <a:schemeClr val="accent1">
                    <a:lumMod val="50000"/>
                  </a:schemeClr>
                </a:solidFill>
              </a:rPr>
              <a:t>excízia</a:t>
            </a:r>
            <a:r>
              <a:rPr lang="sk-SK" dirty="0">
                <a:solidFill>
                  <a:schemeClr val="accent1">
                    <a:lumMod val="50000"/>
                  </a:schemeClr>
                </a:solidFill>
              </a:rPr>
              <a:t> z krvácajúceho miesta</a:t>
            </a:r>
          </a:p>
          <a:p>
            <a:r>
              <a:rPr lang="sk-SK" dirty="0">
                <a:solidFill>
                  <a:schemeClr val="accent1">
                    <a:lumMod val="50000"/>
                  </a:schemeClr>
                </a:solidFill>
              </a:rPr>
              <a:t>Makro nález: Tri nepravidelné </a:t>
            </a:r>
            <a:r>
              <a:rPr lang="sk-SK" dirty="0" err="1">
                <a:solidFill>
                  <a:schemeClr val="accent1">
                    <a:lumMod val="50000"/>
                  </a:schemeClr>
                </a:solidFill>
              </a:rPr>
              <a:t>belavohnedé</a:t>
            </a:r>
            <a:r>
              <a:rPr lang="sk-SK" dirty="0">
                <a:solidFill>
                  <a:schemeClr val="accent1">
                    <a:lumMod val="50000"/>
                  </a:schemeClr>
                </a:solidFill>
              </a:rPr>
              <a:t> kúsky tkaniva 6, 6 a 9 mm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539552" y="1268760"/>
            <a:ext cx="838922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err="1" smtClean="0">
                <a:solidFill>
                  <a:srgbClr val="FF0000"/>
                </a:solidFill>
              </a:rPr>
              <a:t>PECom</a:t>
            </a:r>
            <a:endParaRPr lang="sk-SK" sz="2400" dirty="0" smtClean="0">
              <a:solidFill>
                <a:srgbClr val="FF0000"/>
              </a:solidFill>
            </a:endParaRPr>
          </a:p>
          <a:p>
            <a:endParaRPr lang="sk-SK" sz="2400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sk-SK" sz="2400" dirty="0" smtClean="0">
                <a:solidFill>
                  <a:srgbClr val="0070C0"/>
                </a:solidFill>
              </a:rPr>
              <a:t> neexistuje </a:t>
            </a:r>
            <a:r>
              <a:rPr lang="sk-SK" sz="2400" dirty="0" smtClean="0">
                <a:solidFill>
                  <a:srgbClr val="0070C0"/>
                </a:solidFill>
              </a:rPr>
              <a:t>normálny ekvivalent </a:t>
            </a:r>
            <a:r>
              <a:rPr lang="sk-SK" sz="2400" dirty="0" err="1" smtClean="0">
                <a:solidFill>
                  <a:srgbClr val="0070C0"/>
                </a:solidFill>
              </a:rPr>
              <a:t>perivaskulárnych</a:t>
            </a:r>
            <a:r>
              <a:rPr lang="sk-SK" sz="2400" dirty="0" smtClean="0">
                <a:solidFill>
                  <a:srgbClr val="0070C0"/>
                </a:solidFill>
              </a:rPr>
              <a:t> svetlých buniek</a:t>
            </a:r>
          </a:p>
          <a:p>
            <a:pPr>
              <a:buFontTx/>
              <a:buChar char="-"/>
            </a:pPr>
            <a:endParaRPr lang="sk-SK" sz="2400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sk-SK" sz="2400" dirty="0" smtClean="0">
                <a:solidFill>
                  <a:srgbClr val="0070C0"/>
                </a:solidFill>
              </a:rPr>
              <a:t> malígny potenciál = </a:t>
            </a:r>
            <a:r>
              <a:rPr lang="sk-SK" sz="2400" dirty="0" smtClean="0">
                <a:solidFill>
                  <a:srgbClr val="0070C0"/>
                </a:solidFill>
              </a:rPr>
              <a:t>neistý</a:t>
            </a:r>
          </a:p>
          <a:p>
            <a:pPr lvl="3">
              <a:buFontTx/>
              <a:buChar char="-"/>
            </a:pPr>
            <a:r>
              <a:rPr lang="sk-SK" sz="2400" dirty="0">
                <a:solidFill>
                  <a:srgbClr val="0070C0"/>
                </a:solidFill>
              </a:rPr>
              <a:t> </a:t>
            </a:r>
            <a:r>
              <a:rPr lang="sk-SK" sz="2400" dirty="0" err="1" smtClean="0">
                <a:solidFill>
                  <a:srgbClr val="0070C0"/>
                </a:solidFill>
              </a:rPr>
              <a:t>benigny</a:t>
            </a:r>
            <a:endParaRPr lang="sk-SK" sz="2400" dirty="0" smtClean="0">
              <a:solidFill>
                <a:srgbClr val="0070C0"/>
              </a:solidFill>
            </a:endParaRPr>
          </a:p>
          <a:p>
            <a:pPr lvl="3">
              <a:buFontTx/>
              <a:buChar char="-"/>
            </a:pPr>
            <a:r>
              <a:rPr lang="sk-SK" sz="2400" dirty="0">
                <a:solidFill>
                  <a:srgbClr val="0070C0"/>
                </a:solidFill>
              </a:rPr>
              <a:t> </a:t>
            </a:r>
            <a:r>
              <a:rPr lang="sk-SK" sz="2400" dirty="0" smtClean="0">
                <a:solidFill>
                  <a:srgbClr val="0070C0"/>
                </a:solidFill>
              </a:rPr>
              <a:t>malígny</a:t>
            </a:r>
            <a:endParaRPr lang="sk-SK" sz="2400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endParaRPr lang="en-US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95536" y="476672"/>
            <a:ext cx="8774197" cy="6617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/>
              <a:t>Skupina nádorov s črtami PEC:</a:t>
            </a:r>
          </a:p>
          <a:p>
            <a:endParaRPr lang="sk-SK" dirty="0"/>
          </a:p>
          <a:p>
            <a:pPr>
              <a:buFont typeface="Wingdings" pitchFamily="2" charset="2"/>
              <a:buChar char="§"/>
            </a:pPr>
            <a:r>
              <a:rPr lang="sk-SK" sz="2400" dirty="0" err="1" smtClean="0">
                <a:hlinkClick r:id="rId2" tooltip="Angiomyolipoma"/>
              </a:rPr>
              <a:t>angiomyolipóm</a:t>
            </a:r>
            <a:r>
              <a:rPr lang="sk-SK" sz="2400" dirty="0" smtClean="0"/>
              <a:t>,</a:t>
            </a:r>
            <a:endParaRPr lang="sk-SK" sz="2400" dirty="0"/>
          </a:p>
          <a:p>
            <a:pPr>
              <a:buFont typeface="Wingdings" pitchFamily="2" charset="2"/>
              <a:buChar char="§"/>
            </a:pPr>
            <a:r>
              <a:rPr lang="sk-SK" sz="2400" dirty="0" err="1"/>
              <a:t>clear-cell</a:t>
            </a:r>
            <a:r>
              <a:rPr lang="sk-SK" sz="2400" dirty="0"/>
              <a:t> </a:t>
            </a:r>
            <a:r>
              <a:rPr lang="sk-SK" sz="2400" dirty="0" err="1"/>
              <a:t>sugar</a:t>
            </a:r>
            <a:r>
              <a:rPr lang="sk-SK" sz="2400" dirty="0"/>
              <a:t> </a:t>
            </a:r>
            <a:r>
              <a:rPr lang="sk-SK" sz="2400" dirty="0" smtClean="0"/>
              <a:t>tumor </a:t>
            </a:r>
            <a:r>
              <a:rPr lang="sk-SK" sz="2400" dirty="0"/>
              <a:t>(CCST</a:t>
            </a:r>
            <a:r>
              <a:rPr lang="sk-SK" sz="2400" dirty="0" smtClean="0"/>
              <a:t>)</a:t>
            </a:r>
            <a:endParaRPr lang="sk-SK" sz="2400" dirty="0"/>
          </a:p>
          <a:p>
            <a:pPr>
              <a:buFont typeface="Wingdings" pitchFamily="2" charset="2"/>
              <a:buChar char="§"/>
            </a:pPr>
            <a:r>
              <a:rPr lang="sk-SK" sz="2400" dirty="0" err="1" smtClean="0">
                <a:hlinkClick r:id="rId3" tooltip="Lymphangioleiomyomatosis"/>
              </a:rPr>
              <a:t>lymfangioleiomyomatóza</a:t>
            </a:r>
            <a:endParaRPr lang="sk-SK" sz="2400" dirty="0"/>
          </a:p>
          <a:p>
            <a:pPr>
              <a:buFont typeface="Wingdings" pitchFamily="2" charset="2"/>
              <a:buChar char="§"/>
            </a:pPr>
            <a:r>
              <a:rPr lang="sk-SK" sz="2400" dirty="0" err="1" smtClean="0"/>
              <a:t>svetlobunkový</a:t>
            </a:r>
            <a:r>
              <a:rPr lang="sk-SK" sz="2400" dirty="0" smtClean="0"/>
              <a:t> </a:t>
            </a:r>
            <a:r>
              <a:rPr lang="sk-SK" sz="2400" dirty="0" err="1" smtClean="0"/>
              <a:t>myomelanocytový</a:t>
            </a:r>
            <a:r>
              <a:rPr lang="sk-SK" sz="2400" dirty="0" smtClean="0"/>
              <a:t> tumor </a:t>
            </a:r>
          </a:p>
          <a:p>
            <a:r>
              <a:rPr lang="sk-SK" sz="2400" dirty="0"/>
              <a:t>	 </a:t>
            </a:r>
            <a:r>
              <a:rPr lang="sk-SK" sz="2400" dirty="0" err="1">
                <a:hlinkClick r:id="rId4" tooltip="Ligamentum teres"/>
              </a:rPr>
              <a:t>ligamentum</a:t>
            </a:r>
            <a:r>
              <a:rPr lang="sk-SK" sz="2400" dirty="0">
                <a:hlinkClick r:id="rId4" tooltip="Ligamentum teres"/>
              </a:rPr>
              <a:t> </a:t>
            </a:r>
            <a:r>
              <a:rPr lang="sk-SK" sz="2400" dirty="0" err="1" smtClean="0">
                <a:hlinkClick r:id="rId4" tooltip="Ligamentum teres"/>
              </a:rPr>
              <a:t>teres</a:t>
            </a:r>
            <a:r>
              <a:rPr lang="sk-SK" sz="2400" dirty="0" smtClean="0"/>
              <a:t>/</a:t>
            </a:r>
            <a:r>
              <a:rPr lang="sk-SK" sz="2400" dirty="0" err="1" smtClean="0">
                <a:hlinkClick r:id="rId5" tooltip="Falciform ligament"/>
              </a:rPr>
              <a:t>falciforme</a:t>
            </a:r>
            <a:r>
              <a:rPr lang="sk-SK" sz="2400" dirty="0" smtClean="0">
                <a:hlinkClick r:id="rId5" tooltip="Falciform ligament"/>
              </a:rPr>
              <a:t> </a:t>
            </a:r>
            <a:r>
              <a:rPr lang="sk-SK" sz="2400" dirty="0" err="1" smtClean="0">
                <a:hlinkClick r:id="rId5" tooltip="Falciform ligament"/>
              </a:rPr>
              <a:t>hepatis</a:t>
            </a:r>
            <a:endParaRPr lang="sk-SK" sz="2400" dirty="0" smtClean="0"/>
          </a:p>
          <a:p>
            <a:pPr>
              <a:buFont typeface="Wingdings" pitchFamily="2" charset="2"/>
              <a:buChar char="§"/>
            </a:pPr>
            <a:r>
              <a:rPr lang="sk-SK" sz="2400" dirty="0" err="1" smtClean="0"/>
              <a:t>abdominopelvický</a:t>
            </a:r>
            <a:r>
              <a:rPr lang="sk-SK" sz="2400" dirty="0" smtClean="0"/>
              <a:t> </a:t>
            </a:r>
            <a:r>
              <a:rPr lang="sk-SK" sz="2400" dirty="0" smtClean="0"/>
              <a:t>sarkóm </a:t>
            </a:r>
            <a:r>
              <a:rPr lang="sk-SK" sz="2400" dirty="0" smtClean="0"/>
              <a:t>z </a:t>
            </a:r>
            <a:r>
              <a:rPr lang="sk-SK" sz="2400" dirty="0" err="1" smtClean="0"/>
              <a:t>perivaskulárnych</a:t>
            </a:r>
            <a:r>
              <a:rPr lang="sk-SK" sz="2400" dirty="0" smtClean="0"/>
              <a:t> </a:t>
            </a:r>
            <a:r>
              <a:rPr lang="sk-SK" sz="2400" dirty="0" err="1" smtClean="0"/>
              <a:t>epiteloidných</a:t>
            </a:r>
            <a:r>
              <a:rPr lang="sk-SK" sz="2400" dirty="0" smtClean="0"/>
              <a:t> buniek</a:t>
            </a:r>
            <a:endParaRPr lang="sk-SK" sz="2400" dirty="0"/>
          </a:p>
          <a:p>
            <a:pPr>
              <a:buFont typeface="Wingdings" pitchFamily="2" charset="2"/>
              <a:buChar char="§"/>
            </a:pPr>
            <a:r>
              <a:rPr lang="sk-SK" sz="2400" dirty="0" smtClean="0"/>
              <a:t>primárny </a:t>
            </a:r>
            <a:r>
              <a:rPr lang="sk-SK" sz="2400" dirty="0" err="1" smtClean="0"/>
              <a:t>extrapulmonálny</a:t>
            </a:r>
            <a:r>
              <a:rPr lang="sk-SK" sz="2400" dirty="0" smtClean="0"/>
              <a:t> </a:t>
            </a:r>
            <a:r>
              <a:rPr lang="sk-SK" sz="2400" dirty="0" err="1"/>
              <a:t>sugar</a:t>
            </a:r>
            <a:r>
              <a:rPr lang="sk-SK" sz="2400" dirty="0"/>
              <a:t> </a:t>
            </a:r>
            <a:r>
              <a:rPr lang="sk-SK" sz="2400" dirty="0" smtClean="0"/>
              <a:t>tumor </a:t>
            </a:r>
          </a:p>
          <a:p>
            <a:endParaRPr lang="sk-SK" sz="2400" dirty="0" smtClean="0"/>
          </a:p>
          <a:p>
            <a:r>
              <a:rPr lang="sk-SK" sz="2400" b="1" dirty="0" err="1" smtClean="0"/>
              <a:t>Histomorfológia</a:t>
            </a:r>
            <a:r>
              <a:rPr lang="sk-SK" sz="2400" b="1" dirty="0" smtClean="0"/>
              <a:t>:</a:t>
            </a:r>
            <a:endParaRPr lang="sk-SK" sz="2400" dirty="0" smtClean="0"/>
          </a:p>
          <a:p>
            <a:r>
              <a:rPr lang="sk-SK" sz="2400" dirty="0" err="1" smtClean="0"/>
              <a:t>epiteloidné</a:t>
            </a:r>
            <a:r>
              <a:rPr lang="sk-SK" sz="2400" dirty="0" smtClean="0"/>
              <a:t> bunky so svetlou cytoplazmou s okrúhlymi jadrami, </a:t>
            </a:r>
          </a:p>
          <a:p>
            <a:r>
              <a:rPr lang="sk-SK" sz="2400" dirty="0" smtClean="0"/>
              <a:t>vretenovité bunky, polymorfné bunky s rôznou jadrovou morfológiou</a:t>
            </a:r>
            <a:endParaRPr lang="sk-SK" sz="2400" dirty="0"/>
          </a:p>
          <a:p>
            <a:endParaRPr lang="sk-SK" sz="2400" dirty="0"/>
          </a:p>
          <a:p>
            <a:r>
              <a:rPr lang="sk-SK" sz="2400" b="1" dirty="0" smtClean="0"/>
              <a:t>Genetika:</a:t>
            </a:r>
          </a:p>
          <a:p>
            <a:r>
              <a:rPr lang="sk-SK" sz="2400" dirty="0" smtClean="0"/>
              <a:t>- </a:t>
            </a:r>
            <a:r>
              <a:rPr lang="en-US" sz="2400" dirty="0" smtClean="0"/>
              <a:t>g</a:t>
            </a:r>
            <a:r>
              <a:rPr lang="sk-SK" sz="2400" dirty="0" smtClean="0"/>
              <a:t>é</a:t>
            </a:r>
            <a:r>
              <a:rPr lang="en-US" sz="2400" dirty="0" smtClean="0"/>
              <a:t>n</a:t>
            </a:r>
            <a:r>
              <a:rPr lang="sk-SK" sz="2400" dirty="0" smtClean="0"/>
              <a:t>y </a:t>
            </a:r>
            <a:r>
              <a:rPr lang="sk-SK" sz="2400" dirty="0" err="1" smtClean="0"/>
              <a:t>tuberóznej</a:t>
            </a:r>
            <a:r>
              <a:rPr lang="sk-SK" sz="2400" dirty="0" smtClean="0"/>
              <a:t> sklerózy</a:t>
            </a:r>
            <a:r>
              <a:rPr lang="en-US" sz="2400" dirty="0"/>
              <a:t> TSC1 </a:t>
            </a:r>
            <a:r>
              <a:rPr lang="en-US" sz="2400" dirty="0" smtClean="0"/>
              <a:t>a</a:t>
            </a:r>
            <a:r>
              <a:rPr lang="en-US" sz="2400" dirty="0"/>
              <a:t> </a:t>
            </a:r>
            <a:r>
              <a:rPr lang="en-US" sz="2400" dirty="0" smtClean="0"/>
              <a:t>TSC</a:t>
            </a:r>
            <a:r>
              <a:rPr lang="sk-SK" sz="2400" dirty="0" smtClean="0"/>
              <a:t>2</a:t>
            </a:r>
            <a:endParaRPr lang="sk-SK" sz="2400" dirty="0" smtClean="0">
              <a:hlinkClick r:id="rId6" tooltip="TSC2"/>
            </a:endParaRPr>
          </a:p>
          <a:p>
            <a:r>
              <a:rPr lang="sk-SK" sz="2400" dirty="0" smtClean="0"/>
              <a:t>- TFE-3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683568" y="1412776"/>
            <a:ext cx="539038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/>
              <a:t>Diferenciálna diagnostika </a:t>
            </a:r>
            <a:r>
              <a:rPr lang="sk-SK" sz="2800" dirty="0" err="1" smtClean="0"/>
              <a:t>PECómov</a:t>
            </a:r>
            <a:r>
              <a:rPr lang="sk-SK" sz="2800" dirty="0" smtClean="0"/>
              <a:t>:</a:t>
            </a:r>
          </a:p>
          <a:p>
            <a:endParaRPr lang="sk-SK" sz="2800" dirty="0" smtClean="0"/>
          </a:p>
          <a:p>
            <a:endParaRPr lang="sk-SK" sz="2400" dirty="0"/>
          </a:p>
          <a:p>
            <a:pPr>
              <a:buFontTx/>
              <a:buChar char="-"/>
            </a:pPr>
            <a:r>
              <a:rPr lang="sk-SK" sz="2400" dirty="0" smtClean="0"/>
              <a:t> karcinómy</a:t>
            </a:r>
          </a:p>
          <a:p>
            <a:pPr>
              <a:buFontTx/>
              <a:buChar char="-"/>
            </a:pPr>
            <a:r>
              <a:rPr lang="sk-SK" sz="2400" dirty="0" smtClean="0"/>
              <a:t> nádory z hladkej svaloviny </a:t>
            </a:r>
          </a:p>
          <a:p>
            <a:pPr>
              <a:buFontTx/>
              <a:buChar char="-"/>
            </a:pPr>
            <a:r>
              <a:rPr lang="sk-SK" sz="2400" dirty="0"/>
              <a:t> </a:t>
            </a:r>
            <a:r>
              <a:rPr lang="sk-SK" sz="2400" dirty="0" smtClean="0"/>
              <a:t>nádory z </a:t>
            </a:r>
            <a:r>
              <a:rPr lang="sk-SK" sz="2400" dirty="0" err="1" smtClean="0"/>
              <a:t>adipocytov</a:t>
            </a:r>
            <a:endParaRPr lang="sk-SK" sz="2400" dirty="0" smtClean="0"/>
          </a:p>
          <a:p>
            <a:pPr>
              <a:buFontTx/>
              <a:buChar char="-"/>
            </a:pPr>
            <a:r>
              <a:rPr lang="sk-SK" sz="2400" dirty="0"/>
              <a:t> </a:t>
            </a:r>
            <a:r>
              <a:rPr lang="sk-SK" sz="2400" dirty="0" err="1" smtClean="0"/>
              <a:t>svetlobunkový</a:t>
            </a:r>
            <a:r>
              <a:rPr lang="sk-SK" sz="2400" dirty="0" smtClean="0"/>
              <a:t> sarkóm</a:t>
            </a:r>
          </a:p>
          <a:p>
            <a:pPr>
              <a:buFontTx/>
              <a:buChar char="-"/>
            </a:pPr>
            <a:r>
              <a:rPr lang="sk-SK" sz="2400" dirty="0"/>
              <a:t> </a:t>
            </a:r>
            <a:r>
              <a:rPr lang="sk-SK" sz="2400" dirty="0" smtClean="0"/>
              <a:t>malígny melanóm</a:t>
            </a:r>
          </a:p>
          <a:p>
            <a:pPr>
              <a:buFontTx/>
              <a:buChar char="-"/>
            </a:pPr>
            <a:r>
              <a:rPr lang="sk-SK" sz="2400" dirty="0"/>
              <a:t> </a:t>
            </a:r>
            <a:r>
              <a:rPr lang="sk-SK" sz="2400" dirty="0" smtClean="0"/>
              <a:t>GIST</a:t>
            </a:r>
            <a:endParaRPr lang="en-US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51520" y="1124744"/>
            <a:ext cx="8246873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err="1" smtClean="0"/>
              <a:t>Imunohistochemická</a:t>
            </a:r>
            <a:r>
              <a:rPr lang="sk-SK" sz="2800" dirty="0" smtClean="0"/>
              <a:t> reaktivita </a:t>
            </a:r>
            <a:r>
              <a:rPr lang="sk-SK" sz="2800" dirty="0" err="1" smtClean="0"/>
              <a:t>PECómov</a:t>
            </a:r>
            <a:r>
              <a:rPr lang="sk-SK" sz="2800" dirty="0" smtClean="0"/>
              <a:t>:</a:t>
            </a:r>
          </a:p>
          <a:p>
            <a:endParaRPr lang="sk-SK" dirty="0"/>
          </a:p>
          <a:p>
            <a:r>
              <a:rPr lang="en-US" sz="2400" dirty="0" smtClean="0"/>
              <a:t> </a:t>
            </a:r>
            <a:endParaRPr lang="sk-SK" sz="2400" dirty="0" smtClean="0"/>
          </a:p>
          <a:p>
            <a:r>
              <a:rPr lang="en-US" sz="2400" dirty="0" smtClean="0"/>
              <a:t>HMB-45</a:t>
            </a:r>
            <a:r>
              <a:rPr lang="sk-SK" sz="2400" dirty="0" smtClean="0"/>
              <a:t>	</a:t>
            </a:r>
            <a:r>
              <a:rPr lang="en-US" sz="2400" dirty="0" smtClean="0"/>
              <a:t>100%  </a:t>
            </a:r>
            <a:endParaRPr lang="sk-SK" sz="2400" dirty="0" smtClean="0"/>
          </a:p>
          <a:p>
            <a:r>
              <a:rPr lang="sk-SK" sz="2400" dirty="0" smtClean="0"/>
              <a:t>HS </a:t>
            </a:r>
            <a:r>
              <a:rPr lang="en-US" sz="2400" dirty="0" smtClean="0"/>
              <a:t>a</a:t>
            </a:r>
            <a:r>
              <a:rPr lang="sk-SK" sz="2400" dirty="0" smtClean="0"/>
              <a:t>k</a:t>
            </a:r>
            <a:r>
              <a:rPr lang="en-US" sz="2400" dirty="0" smtClean="0"/>
              <a:t>tin </a:t>
            </a:r>
            <a:r>
              <a:rPr lang="sk-SK" sz="2400" dirty="0" smtClean="0"/>
              <a:t>	</a:t>
            </a:r>
            <a:r>
              <a:rPr lang="en-US" sz="2400" dirty="0" smtClean="0"/>
              <a:t>59% </a:t>
            </a:r>
            <a:endParaRPr lang="sk-SK" sz="2400" dirty="0"/>
          </a:p>
          <a:p>
            <a:r>
              <a:rPr lang="sk-SK" sz="2400" dirty="0" smtClean="0"/>
              <a:t>m</a:t>
            </a:r>
            <a:r>
              <a:rPr lang="en-US" sz="2400" dirty="0" err="1" smtClean="0"/>
              <a:t>elan</a:t>
            </a:r>
            <a:r>
              <a:rPr lang="en-US" sz="2400" dirty="0" smtClean="0"/>
              <a:t>-A </a:t>
            </a:r>
            <a:r>
              <a:rPr lang="sk-SK" sz="2400" dirty="0" smtClean="0"/>
              <a:t>	</a:t>
            </a:r>
            <a:r>
              <a:rPr lang="en-US" sz="2400" dirty="0" smtClean="0"/>
              <a:t>41% </a:t>
            </a:r>
            <a:endParaRPr lang="sk-SK" sz="2400" dirty="0" smtClean="0"/>
          </a:p>
          <a:p>
            <a:r>
              <a:rPr lang="en-US" sz="2400" dirty="0" smtClean="0"/>
              <a:t>CD117 </a:t>
            </a:r>
            <a:r>
              <a:rPr lang="sk-SK" sz="2400" dirty="0" smtClean="0"/>
              <a:t>		</a:t>
            </a:r>
            <a:r>
              <a:rPr lang="en-US" sz="2400" dirty="0" smtClean="0"/>
              <a:t>33% </a:t>
            </a:r>
            <a:endParaRPr lang="sk-SK" sz="2400" dirty="0" smtClean="0"/>
          </a:p>
          <a:p>
            <a:r>
              <a:rPr lang="en-US" sz="2400" dirty="0" err="1" smtClean="0"/>
              <a:t>desmin</a:t>
            </a:r>
            <a:r>
              <a:rPr lang="en-US" sz="2400" dirty="0" smtClean="0"/>
              <a:t> </a:t>
            </a:r>
            <a:r>
              <a:rPr lang="sk-SK" sz="2400" dirty="0" smtClean="0"/>
              <a:t>	</a:t>
            </a:r>
            <a:r>
              <a:rPr lang="en-US" sz="2400" dirty="0" smtClean="0"/>
              <a:t>31% </a:t>
            </a:r>
            <a:endParaRPr lang="sk-SK" sz="2400" dirty="0" smtClean="0"/>
          </a:p>
          <a:p>
            <a:r>
              <a:rPr lang="en-US" sz="2400" dirty="0" smtClean="0"/>
              <a:t>S-100</a:t>
            </a:r>
            <a:r>
              <a:rPr lang="sk-SK" sz="2400" dirty="0" smtClean="0"/>
              <a:t>		</a:t>
            </a:r>
            <a:r>
              <a:rPr lang="en-US" sz="2400" dirty="0" smtClean="0"/>
              <a:t>11%</a:t>
            </a:r>
            <a:endParaRPr lang="sk-SK" sz="2400" dirty="0" smtClean="0"/>
          </a:p>
          <a:p>
            <a:r>
              <a:rPr lang="sk-SK" sz="2400" dirty="0" smtClean="0"/>
              <a:t>c</a:t>
            </a:r>
            <a:r>
              <a:rPr lang="en-US" sz="2400" dirty="0" err="1" smtClean="0"/>
              <a:t>ytokerat</a:t>
            </a:r>
            <a:r>
              <a:rPr lang="sk-SK" sz="2400" dirty="0" err="1" smtClean="0"/>
              <a:t>íny</a:t>
            </a:r>
            <a:r>
              <a:rPr lang="sk-SK" sz="2400" dirty="0" smtClean="0"/>
              <a:t> 	0%</a:t>
            </a:r>
          </a:p>
          <a:p>
            <a:endParaRPr lang="sk-SK" sz="2400" dirty="0"/>
          </a:p>
          <a:p>
            <a:r>
              <a:rPr lang="sk-SK" dirty="0" smtClean="0"/>
              <a:t>(</a:t>
            </a:r>
            <a:r>
              <a:rPr lang="en-US" dirty="0" err="1" smtClean="0"/>
              <a:t>Folpe</a:t>
            </a:r>
            <a:r>
              <a:rPr lang="en-US" dirty="0" smtClean="0"/>
              <a:t> </a:t>
            </a:r>
            <a:r>
              <a:rPr lang="sk-SK" dirty="0" err="1" smtClean="0"/>
              <a:t>et</a:t>
            </a:r>
            <a:r>
              <a:rPr lang="sk-SK" dirty="0" smtClean="0"/>
              <a:t> al. 2005, analýza 61 prípadov)</a:t>
            </a:r>
          </a:p>
          <a:p>
            <a:endParaRPr lang="sk-SK" dirty="0"/>
          </a:p>
          <a:p>
            <a:r>
              <a:rPr lang="sk-SK" sz="2400" dirty="0" smtClean="0"/>
              <a:t>TFE-3 (transkripčný faktor 3 – </a:t>
            </a:r>
            <a:r>
              <a:rPr lang="sk-SK" sz="2400" dirty="0" err="1" smtClean="0"/>
              <a:t>fúzny</a:t>
            </a:r>
            <a:r>
              <a:rPr lang="sk-SK" sz="2400" dirty="0" smtClean="0"/>
              <a:t> proteín): </a:t>
            </a:r>
          </a:p>
          <a:p>
            <a:r>
              <a:rPr lang="sk-SK" sz="2400" dirty="0"/>
              <a:t>	</a:t>
            </a:r>
            <a:r>
              <a:rPr lang="sk-SK" sz="2400" dirty="0" smtClean="0"/>
              <a:t>100% + </a:t>
            </a:r>
            <a:r>
              <a:rPr lang="sk-SK" sz="2400" dirty="0" err="1" smtClean="0"/>
              <a:t>epiteloidné</a:t>
            </a:r>
            <a:r>
              <a:rPr lang="sk-SK" sz="2400" dirty="0" smtClean="0"/>
              <a:t> </a:t>
            </a:r>
            <a:r>
              <a:rPr lang="sk-SK" sz="2400" dirty="0" err="1" smtClean="0"/>
              <a:t>PEComy</a:t>
            </a:r>
            <a:r>
              <a:rPr lang="sk-SK" sz="2400" dirty="0" smtClean="0"/>
              <a:t>, s </a:t>
            </a:r>
            <a:r>
              <a:rPr lang="sk-SK" sz="2400" dirty="0" err="1" smtClean="0"/>
              <a:t>negat</a:t>
            </a:r>
            <a:r>
              <a:rPr lang="sk-SK" sz="2400" dirty="0" smtClean="0"/>
              <a:t>. svalovými </a:t>
            </a:r>
            <a:r>
              <a:rPr lang="sk-SK" sz="2400" dirty="0" err="1" smtClean="0"/>
              <a:t>markermi</a:t>
            </a:r>
            <a:endParaRPr lang="sk-SK" sz="24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Picture 0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pecoma-mikro1_0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44624"/>
            <a:ext cx="8892480" cy="669137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pecoma-mikro1_0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69577"/>
            <a:ext cx="8928992" cy="671884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683568" y="1412776"/>
            <a:ext cx="708020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dirty="0" smtClean="0"/>
              <a:t>Terapia </a:t>
            </a:r>
            <a:r>
              <a:rPr lang="sk-SK" sz="3200" dirty="0" err="1" smtClean="0"/>
              <a:t>PECómov</a:t>
            </a:r>
            <a:r>
              <a:rPr lang="sk-SK" sz="3200" dirty="0" smtClean="0"/>
              <a:t>:</a:t>
            </a:r>
          </a:p>
          <a:p>
            <a:endParaRPr lang="sk-SK" sz="2800" dirty="0" smtClean="0"/>
          </a:p>
          <a:p>
            <a:pPr>
              <a:buFontTx/>
              <a:buChar char="-"/>
            </a:pPr>
            <a:r>
              <a:rPr lang="sk-SK" sz="2400" dirty="0" smtClean="0"/>
              <a:t> </a:t>
            </a:r>
            <a:r>
              <a:rPr lang="sk-SK" sz="2800" dirty="0" smtClean="0"/>
              <a:t>chirurgia</a:t>
            </a:r>
          </a:p>
          <a:p>
            <a:pPr>
              <a:buFontTx/>
              <a:buChar char="-"/>
            </a:pPr>
            <a:r>
              <a:rPr lang="sk-SK" sz="2800" dirty="0"/>
              <a:t> </a:t>
            </a:r>
            <a:r>
              <a:rPr lang="sk-SK" sz="2800" dirty="0" err="1" smtClean="0"/>
              <a:t>mTOR</a:t>
            </a:r>
            <a:r>
              <a:rPr lang="sk-SK" sz="2800" dirty="0" smtClean="0"/>
              <a:t> </a:t>
            </a:r>
            <a:r>
              <a:rPr lang="sk-SK" sz="2800" dirty="0" err="1" smtClean="0"/>
              <a:t>inhibitory</a:t>
            </a:r>
            <a:r>
              <a:rPr lang="sk-SK" sz="2800" dirty="0" smtClean="0"/>
              <a:t> (</a:t>
            </a:r>
            <a:r>
              <a:rPr lang="sk-SK" sz="2800" dirty="0" err="1" smtClean="0"/>
              <a:t>everolimus</a:t>
            </a:r>
            <a:r>
              <a:rPr lang="sk-SK" sz="2800" dirty="0" smtClean="0"/>
              <a:t>, </a:t>
            </a:r>
            <a:r>
              <a:rPr lang="sk-SK" sz="2800" dirty="0" err="1" smtClean="0"/>
              <a:t>temsirolimus</a:t>
            </a:r>
            <a:r>
              <a:rPr lang="sk-SK" sz="2800" dirty="0" smtClean="0"/>
              <a:t>,...)</a:t>
            </a:r>
          </a:p>
          <a:p>
            <a:pPr>
              <a:buFontTx/>
              <a:buChar char="-"/>
            </a:pPr>
            <a:r>
              <a:rPr lang="sk-SK" sz="2800" dirty="0"/>
              <a:t> </a:t>
            </a:r>
            <a:r>
              <a:rPr lang="sk-SK" sz="2800" dirty="0" smtClean="0"/>
              <a:t>sledovanie</a:t>
            </a:r>
          </a:p>
          <a:p>
            <a:pPr>
              <a:buFontTx/>
              <a:buChar char="-"/>
            </a:pPr>
            <a:endParaRPr lang="sk-SK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187624" y="1556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C:\Users\User\Desktop\FOTO telefon\IMAG03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17" y="0"/>
            <a:ext cx="909408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HE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HE1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HE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rázok 2" descr="HE4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HE 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923928" y="3501008"/>
            <a:ext cx="6607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8000" dirty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en-US" sz="8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4076328" y="3653408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7200" dirty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en-US" sz="72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4228728" y="3805808"/>
            <a:ext cx="5774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6600" dirty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en-US" sz="66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4381128" y="3958208"/>
            <a:ext cx="5405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6000" dirty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en-US" sz="6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4533528" y="4110608"/>
            <a:ext cx="505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dirty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en-US" sz="5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4685928" y="4263008"/>
            <a:ext cx="470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800" dirty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en-US" sz="48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4860032" y="4437112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400" dirty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en-US" sz="4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5014186" y="4581128"/>
            <a:ext cx="421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dirty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en-US" sz="4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5143128" y="4720208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dirty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en-US" sz="32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5252778" y="4872608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F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P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126</Words>
  <Application>Microsoft Office PowerPoint</Application>
  <PresentationFormat>Prezentácia na obrazovke (4:3)</PresentationFormat>
  <Paragraphs>89</Paragraphs>
  <Slides>28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28</vt:i4>
      </vt:variant>
    </vt:vector>
  </HeadingPairs>
  <TitlesOfParts>
    <vt:vector size="29" baseType="lpstr">
      <vt:lpstr>Motív Office</vt:lpstr>
      <vt:lpstr>SD IAP 477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User</dc:creator>
  <cp:lastModifiedBy>Babál Pavel</cp:lastModifiedBy>
  <cp:revision>15</cp:revision>
  <dcterms:created xsi:type="dcterms:W3CDTF">2013-06-16T10:00:39Z</dcterms:created>
  <dcterms:modified xsi:type="dcterms:W3CDTF">2013-06-21T07:02:05Z</dcterms:modified>
</cp:coreProperties>
</file>