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79" r:id="rId5"/>
    <p:sldId id="280" r:id="rId6"/>
    <p:sldId id="291" r:id="rId7"/>
    <p:sldId id="283" r:id="rId8"/>
    <p:sldId id="288" r:id="rId9"/>
    <p:sldId id="292" r:id="rId10"/>
    <p:sldId id="285" r:id="rId11"/>
    <p:sldId id="293" r:id="rId12"/>
    <p:sldId id="295" r:id="rId13"/>
    <p:sldId id="277" r:id="rId14"/>
    <p:sldId id="278" r:id="rId15"/>
    <p:sldId id="265" r:id="rId1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A0"/>
    <a:srgbClr val="FF0000"/>
    <a:srgbClr val="009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20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4187D-E8E3-4429-B92C-9859E20D4A42}" type="datetimeFigureOut">
              <a:rPr lang="cs-CZ"/>
              <a:pPr>
                <a:defRPr/>
              </a:pPr>
              <a:t>19.06.14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487A8-AD17-41A0-9349-37B90232D4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905E1-F0D0-40DF-B8D5-000BD2B327F4}" type="datetimeFigureOut">
              <a:rPr lang="cs-CZ"/>
              <a:pPr>
                <a:defRPr/>
              </a:pPr>
              <a:t>19.06.14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54B67-6F71-4D35-BC45-7730D03C1C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52A3E-C8E2-42AB-B2D9-C56B983D771E}" type="datetimeFigureOut">
              <a:rPr lang="cs-CZ"/>
              <a:pPr>
                <a:defRPr/>
              </a:pPr>
              <a:t>19.06.14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9F1BC-3EB2-47F6-A07D-F166994B31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D3A77-2850-4B09-8D95-F3DC9FD9A057}" type="datetimeFigureOut">
              <a:rPr lang="cs-CZ"/>
              <a:pPr>
                <a:defRPr/>
              </a:pPr>
              <a:t>19.06.14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A685B-2A86-4305-BFFC-7E3215F019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D9E85-2739-4192-B2DD-EFA4D73AC33B}" type="datetimeFigureOut">
              <a:rPr lang="cs-CZ"/>
              <a:pPr>
                <a:defRPr/>
              </a:pPr>
              <a:t>19.06.14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352FA-A406-4D5C-98A4-72BB87EED9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393AC-D77E-4B0C-AE93-AD062D430EC3}" type="datetimeFigureOut">
              <a:rPr lang="cs-CZ"/>
              <a:pPr>
                <a:defRPr/>
              </a:pPr>
              <a:t>19.06.14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A5D94-4699-450F-8F95-4C9436E8F2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1B4B8-2156-4C9B-AD10-2D2E1890B8A7}" type="datetimeFigureOut">
              <a:rPr lang="cs-CZ"/>
              <a:pPr>
                <a:defRPr/>
              </a:pPr>
              <a:t>19.06.14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A41F0-542A-478C-ADB6-BBCA073893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72C17-7936-4954-9B86-04E7302945B7}" type="datetimeFigureOut">
              <a:rPr lang="cs-CZ"/>
              <a:pPr>
                <a:defRPr/>
              </a:pPr>
              <a:t>19.06.14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34B23-8192-4929-804F-82F06AABAC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C4F6F-891D-4BBA-B2CA-BE39789F566B}" type="datetimeFigureOut">
              <a:rPr lang="cs-CZ"/>
              <a:pPr>
                <a:defRPr/>
              </a:pPr>
              <a:t>19.06.14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1A3AC-3B55-45B4-9D99-C8C482F3F8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9DA05-7B89-4D06-B038-3EDEFA3A4C78}" type="datetimeFigureOut">
              <a:rPr lang="cs-CZ"/>
              <a:pPr>
                <a:defRPr/>
              </a:pPr>
              <a:t>19.06.14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D0229-64F2-4CDD-AF87-831F799754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C71EB-2E3C-4DF3-AB6A-95BE4DDCF481}" type="datetimeFigureOut">
              <a:rPr lang="cs-CZ"/>
              <a:pPr>
                <a:defRPr/>
              </a:pPr>
              <a:t>19.06.14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864E5-00E5-4FD4-9518-2D03650A5A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0012E-9034-4861-B176-24668833B8C7}" type="datetimeFigureOut">
              <a:rPr lang="cs-CZ"/>
              <a:pPr>
                <a:defRPr/>
              </a:pPr>
              <a:t>19.06.14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BFC09-7340-450B-BDD3-4EF113C271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F6566E-E39A-4595-9579-A99AE9C2A1B6}" type="datetimeFigureOut">
              <a:rPr lang="cs-CZ"/>
              <a:pPr>
                <a:defRPr/>
              </a:pPr>
              <a:t>19.06.14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DDD4AD-2B3A-41DD-B294-6B9F3C93A3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solidFill>
            <a:srgbClr val="0096C8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mtClean="0">
                <a:solidFill>
                  <a:srgbClr val="F2F2F2"/>
                </a:solidFill>
              </a:rPr>
              <a:t>Letný bioptický seminár SD IAP</a:t>
            </a:r>
            <a:r>
              <a:rPr lang="cs-CZ" b="1" smtClean="0">
                <a:solidFill>
                  <a:srgbClr val="F2F2F2"/>
                </a:solidFill>
              </a:rPr>
              <a:t/>
            </a:r>
            <a:br>
              <a:rPr lang="cs-CZ" b="1" smtClean="0">
                <a:solidFill>
                  <a:srgbClr val="F2F2F2"/>
                </a:solidFill>
              </a:rPr>
            </a:br>
            <a:r>
              <a:rPr lang="cs-CZ" b="1" smtClean="0">
                <a:solidFill>
                  <a:srgbClr val="F2F2F2"/>
                </a:solidFill>
              </a:rPr>
              <a:t>prípad č. 515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280160"/>
          </a:xfrm>
          <a:solidFill>
            <a:srgbClr val="0078A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cs-CZ" b="1" dirty="0" smtClean="0">
                <a:solidFill>
                  <a:srgbClr val="D9D9D9"/>
                </a:solidFill>
              </a:rPr>
              <a:t>Iva Zambo</a:t>
            </a:r>
          </a:p>
          <a:p>
            <a:pPr eaLnBrk="1" hangingPunct="1">
              <a:defRPr/>
            </a:pPr>
            <a:r>
              <a:rPr lang="cs-CZ" dirty="0" smtClean="0">
                <a:solidFill>
                  <a:srgbClr val="D9D9D9"/>
                </a:solidFill>
              </a:rPr>
              <a:t>I. ÚPA FN u sv. Anny v Brně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NORA, 100x_1A_osteok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0078A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0096C8"/>
                </a:solidFill>
              </a:rPr>
              <a:t>???</a:t>
            </a:r>
          </a:p>
        </p:txBody>
      </p:sp>
      <p:sp>
        <p:nvSpPr>
          <p:cNvPr id="3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3600" b="1">
                <a:solidFill>
                  <a:srgbClr val="0096C8"/>
                </a:solidFill>
                <a:latin typeface="Calibri" pitchFamily="34" charset="0"/>
              </a:rPr>
              <a:t>Bizarní parostální osteochondromatózní proliferace (Nora léze)</a:t>
            </a:r>
          </a:p>
        </p:txBody>
      </p:sp>
      <p:sp>
        <p:nvSpPr>
          <p:cNvPr id="30724" name="Line 9"/>
          <p:cNvSpPr>
            <a:spLocks noChangeShapeType="1"/>
          </p:cNvSpPr>
          <p:nvPr/>
        </p:nvSpPr>
        <p:spPr bwMode="auto">
          <a:xfrm flipH="1">
            <a:off x="1708150" y="2192338"/>
            <a:ext cx="2863850" cy="693737"/>
          </a:xfrm>
          <a:prstGeom prst="line">
            <a:avLst/>
          </a:prstGeom>
          <a:noFill/>
          <a:ln w="28575">
            <a:solidFill>
              <a:srgbClr val="0078A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0725" name="Line 11"/>
          <p:cNvSpPr>
            <a:spLocks noChangeShapeType="1"/>
          </p:cNvSpPr>
          <p:nvPr/>
        </p:nvSpPr>
        <p:spPr bwMode="auto">
          <a:xfrm>
            <a:off x="4572000" y="2192338"/>
            <a:ext cx="2863850" cy="693737"/>
          </a:xfrm>
          <a:prstGeom prst="line">
            <a:avLst/>
          </a:prstGeom>
          <a:noFill/>
          <a:ln w="28575">
            <a:solidFill>
              <a:srgbClr val="0078A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0726" name="Text Box 13"/>
          <p:cNvSpPr txBox="1">
            <a:spLocks noChangeArrowheads="1"/>
          </p:cNvSpPr>
          <p:nvPr/>
        </p:nvSpPr>
        <p:spPr bwMode="auto">
          <a:xfrm>
            <a:off x="231775" y="1673225"/>
            <a:ext cx="86693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 b="1" dirty="0" err="1"/>
              <a:t>osteochondromatózní</a:t>
            </a:r>
            <a:r>
              <a:rPr lang="cs-CZ" sz="2800" b="1" dirty="0"/>
              <a:t> proliferace</a:t>
            </a:r>
          </a:p>
        </p:txBody>
      </p:sp>
      <p:sp>
        <p:nvSpPr>
          <p:cNvPr id="30727" name="Text Box 14"/>
          <p:cNvSpPr txBox="1">
            <a:spLocks noChangeArrowheads="1"/>
          </p:cNvSpPr>
          <p:nvPr/>
        </p:nvSpPr>
        <p:spPr bwMode="auto">
          <a:xfrm>
            <a:off x="231775" y="3184525"/>
            <a:ext cx="3613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/>
              <a:t>proliferující chrupavka</a:t>
            </a:r>
            <a:r>
              <a:rPr lang="cs-CZ" sz="1800"/>
              <a:t/>
            </a:r>
            <a:br>
              <a:rPr lang="cs-CZ" sz="1800"/>
            </a:br>
            <a:r>
              <a:rPr lang="cs-CZ" sz="1800"/>
              <a:t>i hypercelulární</a:t>
            </a:r>
            <a:br>
              <a:rPr lang="cs-CZ" sz="1800"/>
            </a:br>
            <a:r>
              <a:rPr lang="cs-CZ" sz="1800"/>
              <a:t>někdy s nápadnou anizokaryózou</a:t>
            </a:r>
          </a:p>
        </p:txBody>
      </p:sp>
      <p:sp>
        <p:nvSpPr>
          <p:cNvPr id="30728" name="Text Box 15"/>
          <p:cNvSpPr txBox="1">
            <a:spLocks noChangeArrowheads="1"/>
          </p:cNvSpPr>
          <p:nvPr/>
        </p:nvSpPr>
        <p:spPr bwMode="auto">
          <a:xfrm>
            <a:off x="5287963" y="3184525"/>
            <a:ext cx="361315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široké plachty </a:t>
            </a:r>
            <a:r>
              <a:rPr lang="cs-CZ" sz="2000" b="1"/>
              <a:t>osteoidu</a:t>
            </a:r>
            <a:r>
              <a:rPr lang="cs-CZ" sz="1800"/>
              <a:t> </a:t>
            </a:r>
            <a:r>
              <a:rPr lang="cs-CZ" sz="1800" b="1">
                <a:cs typeface="Arial" charset="0"/>
              </a:rPr>
              <a:t>→</a:t>
            </a:r>
            <a:r>
              <a:rPr lang="cs-CZ" sz="1800"/>
              <a:t> </a:t>
            </a:r>
            <a:r>
              <a:rPr lang="cs-CZ" sz="2000" b="1"/>
              <a:t>pletivová kost</a:t>
            </a:r>
            <a:r>
              <a:rPr lang="cs-CZ" sz="1800"/>
              <a:t> s prominentními osteoblasty</a:t>
            </a:r>
          </a:p>
        </p:txBody>
      </p:sp>
      <p:sp>
        <p:nvSpPr>
          <p:cNvPr id="30730" name="Text Box 14"/>
          <p:cNvSpPr txBox="1">
            <a:spLocks noChangeArrowheads="1"/>
          </p:cNvSpPr>
          <p:nvPr/>
        </p:nvSpPr>
        <p:spPr bwMode="auto">
          <a:xfrm>
            <a:off x="2765425" y="4707255"/>
            <a:ext cx="3613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dirty="0" err="1"/>
              <a:t>intertrabekulárně</a:t>
            </a:r>
            <a:r>
              <a:rPr lang="cs-CZ" sz="1800" dirty="0"/>
              <a:t> </a:t>
            </a:r>
            <a:r>
              <a:rPr lang="cs-CZ" sz="2000" b="1" dirty="0" err="1"/>
              <a:t>fibroplázie</a:t>
            </a: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1800" dirty="0"/>
              <a:t>variabilně buněčná (i </a:t>
            </a:r>
            <a:r>
              <a:rPr lang="cs-CZ" sz="1800" dirty="0">
                <a:cs typeface="Arial" charset="0"/>
              </a:rPr>
              <a:t>≈</a:t>
            </a:r>
            <a:r>
              <a:rPr lang="cs-CZ" sz="1800" dirty="0"/>
              <a:t>„</a:t>
            </a:r>
            <a:r>
              <a:rPr lang="cs-CZ" sz="1800" dirty="0" err="1"/>
              <a:t>nodulární</a:t>
            </a:r>
            <a:r>
              <a:rPr lang="cs-CZ" sz="1800" dirty="0"/>
              <a:t> </a:t>
            </a:r>
            <a:r>
              <a:rPr lang="cs-CZ" sz="1800" dirty="0" err="1"/>
              <a:t>fasciitis</a:t>
            </a:r>
            <a:r>
              <a:rPr lang="cs-CZ" sz="1800" dirty="0"/>
              <a:t>“)</a:t>
            </a:r>
            <a:endParaRPr lang="cs-CZ" sz="1600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30724" grpId="0" animBg="1"/>
      <p:bldP spid="30725" grpId="0" animBg="1"/>
      <p:bldP spid="30726" grpId="0"/>
      <p:bldP spid="30727" grpId="0"/>
      <p:bldP spid="30728" grpId="0"/>
      <p:bldP spid="307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0078A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b="1" smtClean="0">
                <a:solidFill>
                  <a:srgbClr val="0096C8"/>
                </a:solidFill>
              </a:rPr>
              <a:t>Reaktivní léze povrchu kostí</a:t>
            </a:r>
          </a:p>
        </p:txBody>
      </p:sp>
      <p:sp>
        <p:nvSpPr>
          <p:cNvPr id="25603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81012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cs-CZ" sz="7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200" dirty="0" smtClean="0">
                <a:solidFill>
                  <a:srgbClr val="0096C8"/>
                </a:solidFill>
                <a:latin typeface="Arial" charset="0"/>
              </a:rPr>
              <a:t>floridní reaktivní </a:t>
            </a:r>
            <a:r>
              <a:rPr lang="cs-CZ" sz="2200" dirty="0" err="1" smtClean="0">
                <a:solidFill>
                  <a:srgbClr val="0096C8"/>
                </a:solidFill>
                <a:latin typeface="Arial" charset="0"/>
              </a:rPr>
              <a:t>periostitis</a:t>
            </a:r>
            <a:endParaRPr lang="cs-CZ" sz="2200" dirty="0" smtClean="0">
              <a:solidFill>
                <a:srgbClr val="0096C8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cs-CZ" sz="800" dirty="0" smtClean="0">
              <a:solidFill>
                <a:srgbClr val="0096C8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200" dirty="0" smtClean="0">
                <a:solidFill>
                  <a:srgbClr val="0078A0"/>
                </a:solidFill>
                <a:latin typeface="Arial" charset="0"/>
              </a:rPr>
              <a:t>bizarní </a:t>
            </a:r>
            <a:r>
              <a:rPr lang="cs-CZ" sz="2200" dirty="0" err="1" smtClean="0">
                <a:solidFill>
                  <a:srgbClr val="0078A0"/>
                </a:solidFill>
                <a:latin typeface="Arial" charset="0"/>
              </a:rPr>
              <a:t>osteochondromatózní</a:t>
            </a:r>
            <a:r>
              <a:rPr lang="cs-CZ" sz="2200" dirty="0" smtClean="0">
                <a:solidFill>
                  <a:srgbClr val="0078A0"/>
                </a:solidFill>
                <a:latin typeface="Arial" charset="0"/>
              </a:rPr>
              <a:t> proliferace (Nora)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cs-CZ" sz="800" dirty="0" smtClean="0">
              <a:solidFill>
                <a:srgbClr val="0078A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200" dirty="0" smtClean="0">
                <a:solidFill>
                  <a:srgbClr val="0096C8"/>
                </a:solidFill>
                <a:latin typeface="Arial" charset="0"/>
              </a:rPr>
              <a:t>reaktivní </a:t>
            </a:r>
            <a:r>
              <a:rPr lang="cs-CZ" sz="2200" dirty="0" err="1" smtClean="0">
                <a:solidFill>
                  <a:srgbClr val="0096C8"/>
                </a:solidFill>
                <a:latin typeface="Arial" charset="0"/>
              </a:rPr>
              <a:t>osteochondrom</a:t>
            </a:r>
            <a:r>
              <a:rPr lang="cs-CZ" sz="2200" dirty="0" smtClean="0">
                <a:solidFill>
                  <a:srgbClr val="0096C8"/>
                </a:solidFill>
                <a:latin typeface="Arial" charset="0"/>
              </a:rPr>
              <a:t>, </a:t>
            </a:r>
            <a:r>
              <a:rPr lang="cs-CZ" sz="2200" dirty="0" err="1" smtClean="0">
                <a:solidFill>
                  <a:srgbClr val="0096C8"/>
                </a:solidFill>
                <a:latin typeface="Arial" charset="0"/>
              </a:rPr>
              <a:t>subunguální</a:t>
            </a:r>
            <a:r>
              <a:rPr lang="cs-CZ" sz="2200" dirty="0" smtClean="0">
                <a:solidFill>
                  <a:srgbClr val="0096C8"/>
                </a:solidFill>
                <a:latin typeface="Arial" charset="0"/>
              </a:rPr>
              <a:t> exostóza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cs-CZ" sz="8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200" dirty="0" smtClean="0">
                <a:latin typeface="Arial" charset="0"/>
              </a:rPr>
              <a:t>3. – 4. </a:t>
            </a:r>
            <a:r>
              <a:rPr lang="cs-CZ" sz="2200" dirty="0" smtClean="0">
                <a:latin typeface="Arial" charset="0"/>
              </a:rPr>
              <a:t>dekáda</a:t>
            </a:r>
            <a:endParaRPr lang="cs-CZ" sz="8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cs-CZ" sz="8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200" dirty="0" smtClean="0">
                <a:latin typeface="Arial" charset="0"/>
              </a:rPr>
              <a:t>na </a:t>
            </a:r>
            <a:r>
              <a:rPr lang="cs-CZ" sz="2200" dirty="0" err="1" smtClean="0">
                <a:latin typeface="Arial" charset="0"/>
              </a:rPr>
              <a:t>rtg</a:t>
            </a:r>
            <a:r>
              <a:rPr lang="cs-CZ" sz="2200" dirty="0" smtClean="0">
                <a:latin typeface="Arial" charset="0"/>
              </a:rPr>
              <a:t> dobře ohraničená léze („čepička“), spojená s kostí, většinou </a:t>
            </a:r>
            <a:r>
              <a:rPr lang="cs-CZ" sz="2200" dirty="0" smtClean="0">
                <a:latin typeface="Arial" charset="0"/>
              </a:rPr>
              <a:t>mineralizovaná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sz="8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200" dirty="0">
                <a:latin typeface="Arial" charset="0"/>
              </a:rPr>
              <a:t>r</a:t>
            </a:r>
            <a:r>
              <a:rPr lang="cs-CZ" sz="2200" dirty="0" smtClean="0">
                <a:latin typeface="Arial" charset="0"/>
              </a:rPr>
              <a:t>ychlý růst, časté </a:t>
            </a:r>
            <a:r>
              <a:rPr lang="cs-CZ" sz="2200" dirty="0" err="1" smtClean="0">
                <a:latin typeface="Arial" charset="0"/>
              </a:rPr>
              <a:t>rekurence</a:t>
            </a:r>
            <a:r>
              <a:rPr lang="cs-CZ" sz="2200" dirty="0" smtClean="0">
                <a:latin typeface="Arial" charset="0"/>
              </a:rPr>
              <a:t> (</a:t>
            </a:r>
            <a:r>
              <a:rPr lang="cs-CZ" sz="2200" dirty="0" err="1" smtClean="0">
                <a:latin typeface="Arial" charset="0"/>
              </a:rPr>
              <a:t>intralezionální</a:t>
            </a:r>
            <a:r>
              <a:rPr lang="cs-CZ" sz="2200" dirty="0" smtClean="0">
                <a:latin typeface="Arial" charset="0"/>
              </a:rPr>
              <a:t> excize)</a:t>
            </a:r>
            <a:endParaRPr lang="cs-CZ" sz="2200" dirty="0">
              <a:latin typeface="Arial" charset="0"/>
            </a:endParaRPr>
          </a:p>
        </p:txBody>
      </p:sp>
      <p:sp>
        <p:nvSpPr>
          <p:cNvPr id="25604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cs-CZ" sz="3600" b="1">
              <a:solidFill>
                <a:srgbClr val="0096C8"/>
              </a:solidFill>
              <a:latin typeface="Calibri" pitchFamily="34" charset="0"/>
            </a:endParaRPr>
          </a:p>
        </p:txBody>
      </p:sp>
      <p:grpSp>
        <p:nvGrpSpPr>
          <p:cNvPr id="25605" name="Group 6"/>
          <p:cNvGrpSpPr>
            <a:grpSpLocks/>
          </p:cNvGrpSpPr>
          <p:nvPr/>
        </p:nvGrpSpPr>
        <p:grpSpPr bwMode="auto">
          <a:xfrm>
            <a:off x="5267325" y="1501775"/>
            <a:ext cx="2093913" cy="5075238"/>
            <a:chOff x="3574" y="1008"/>
            <a:chExt cx="1319" cy="3197"/>
          </a:xfrm>
        </p:grpSpPr>
        <p:pic>
          <p:nvPicPr>
            <p:cNvPr id="25608" name="Picture 7" descr="human_skeleton_12029879_by_stockproject1-d37nw3e"/>
            <p:cNvPicPr>
              <a:picLocks noChangeAspect="1" noChangeArrowheads="1"/>
            </p:cNvPicPr>
            <p:nvPr/>
          </p:nvPicPr>
          <p:blipFill>
            <a:blip r:embed="rId2"/>
            <a:srcRect l="23878" t="3473" r="16357"/>
            <a:stretch>
              <a:fillRect/>
            </a:stretch>
          </p:blipFill>
          <p:spPr bwMode="auto">
            <a:xfrm>
              <a:off x="3574" y="1008"/>
              <a:ext cx="1319" cy="3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9" name="AutoShape 8"/>
            <p:cNvSpPr>
              <a:spLocks noChangeArrowheads="1"/>
            </p:cNvSpPr>
            <p:nvPr/>
          </p:nvSpPr>
          <p:spPr bwMode="auto">
            <a:xfrm rot="9105868">
              <a:off x="4199" y="3859"/>
              <a:ext cx="256" cy="235"/>
            </a:xfrm>
            <a:custGeom>
              <a:avLst/>
              <a:gdLst>
                <a:gd name="T0" fmla="*/ 3 w 21600"/>
                <a:gd name="T1" fmla="*/ 1 h 21600"/>
                <a:gd name="T2" fmla="*/ 2 w 21600"/>
                <a:gd name="T3" fmla="*/ 3 h 21600"/>
                <a:gd name="T4" fmla="*/ 0 w 21600"/>
                <a:gd name="T5" fmla="*/ 1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72 w 21600"/>
                <a:gd name="T13" fmla="*/ 4504 h 21600"/>
                <a:gd name="T14" fmla="*/ 17128 w 21600"/>
                <a:gd name="T15" fmla="*/ 170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610" name="AutoShape 9"/>
            <p:cNvSpPr>
              <a:spLocks noChangeArrowheads="1"/>
            </p:cNvSpPr>
            <p:nvPr/>
          </p:nvSpPr>
          <p:spPr bwMode="auto">
            <a:xfrm rot="10239316">
              <a:off x="4554" y="2545"/>
              <a:ext cx="256" cy="235"/>
            </a:xfrm>
            <a:custGeom>
              <a:avLst/>
              <a:gdLst>
                <a:gd name="T0" fmla="*/ 3 w 21600"/>
                <a:gd name="T1" fmla="*/ 1 h 21600"/>
                <a:gd name="T2" fmla="*/ 2 w 21600"/>
                <a:gd name="T3" fmla="*/ 3 h 21600"/>
                <a:gd name="T4" fmla="*/ 0 w 21600"/>
                <a:gd name="T5" fmla="*/ 1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72 w 21600"/>
                <a:gd name="T13" fmla="*/ 4504 h 21600"/>
                <a:gd name="T14" fmla="*/ 17128 w 21600"/>
                <a:gd name="T15" fmla="*/ 170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5606" name="Text Box 10"/>
          <p:cNvSpPr txBox="1">
            <a:spLocks noChangeArrowheads="1"/>
          </p:cNvSpPr>
          <p:nvPr/>
        </p:nvSpPr>
        <p:spPr bwMode="auto">
          <a:xfrm>
            <a:off x="7229475" y="3733800"/>
            <a:ext cx="1730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>
                <a:latin typeface="Times New Roman" pitchFamily="18" charset="0"/>
              </a:rPr>
              <a:t>Nora léze</a:t>
            </a:r>
            <a:br>
              <a:rPr lang="cs-CZ" sz="1600">
                <a:latin typeface="Times New Roman" pitchFamily="18" charset="0"/>
              </a:rPr>
            </a:br>
            <a:r>
              <a:rPr lang="cs-CZ" sz="1600">
                <a:latin typeface="Times New Roman" pitchFamily="18" charset="0"/>
              </a:rPr>
              <a:t>Floridní periostitis</a:t>
            </a:r>
          </a:p>
        </p:txBody>
      </p:sp>
      <p:sp>
        <p:nvSpPr>
          <p:cNvPr id="25607" name="Text Box 11"/>
          <p:cNvSpPr txBox="1">
            <a:spLocks noChangeArrowheads="1"/>
          </p:cNvSpPr>
          <p:nvPr/>
        </p:nvSpPr>
        <p:spPr bwMode="auto">
          <a:xfrm>
            <a:off x="6665913" y="5835650"/>
            <a:ext cx="2020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>
                <a:latin typeface="Times New Roman" pitchFamily="18" charset="0"/>
              </a:rPr>
              <a:t>Subunguální exostóza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0078A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b="1" smtClean="0">
                <a:solidFill>
                  <a:srgbClr val="0096C8"/>
                </a:solidFill>
              </a:rPr>
              <a:t>Bizarní parostální osteochondromatózní proliferace (Nora léze)</a:t>
            </a:r>
          </a:p>
        </p:txBody>
      </p:sp>
      <p:sp>
        <p:nvSpPr>
          <p:cNvPr id="26627" name="Rectangle 10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eaLnBrk="1" hangingPunct="1"/>
            <a:r>
              <a:rPr lang="cs-CZ" sz="2400" dirty="0" smtClean="0">
                <a:latin typeface="Arial" charset="0"/>
              </a:rPr>
              <a:t>trauma (?) </a:t>
            </a:r>
            <a:r>
              <a:rPr lang="cs-CZ" sz="2400" dirty="0" smtClean="0">
                <a:latin typeface="Arial" charset="0"/>
                <a:cs typeface="Arial" charset="0"/>
              </a:rPr>
              <a:t>→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subperiostální</a:t>
            </a:r>
            <a:r>
              <a:rPr lang="cs-CZ" sz="2400" dirty="0" smtClean="0">
                <a:latin typeface="Arial" charset="0"/>
              </a:rPr>
              <a:t> hemoragie </a:t>
            </a:r>
            <a:r>
              <a:rPr lang="cs-CZ" sz="2400" dirty="0" smtClean="0">
                <a:latin typeface="Arial" charset="0"/>
                <a:cs typeface="Arial" charset="0"/>
              </a:rPr>
              <a:t>→</a:t>
            </a:r>
            <a:r>
              <a:rPr lang="cs-CZ" sz="2400" dirty="0" smtClean="0">
                <a:latin typeface="Arial" charset="0"/>
              </a:rPr>
              <a:t> organizace </a:t>
            </a:r>
            <a:r>
              <a:rPr lang="cs-CZ" sz="2400" dirty="0" smtClean="0">
                <a:latin typeface="Arial" charset="0"/>
                <a:cs typeface="Arial" charset="0"/>
              </a:rPr>
              <a:t>→</a:t>
            </a:r>
            <a:r>
              <a:rPr lang="cs-CZ" sz="2400" dirty="0" smtClean="0">
                <a:latin typeface="Arial" charset="0"/>
              </a:rPr>
              <a:t> maturace</a:t>
            </a:r>
            <a:endParaRPr lang="cs-CZ" sz="2800" dirty="0" smtClean="0"/>
          </a:p>
        </p:txBody>
      </p:sp>
      <p:grpSp>
        <p:nvGrpSpPr>
          <p:cNvPr id="26628" name="Group 2"/>
          <p:cNvGrpSpPr>
            <a:grpSpLocks/>
          </p:cNvGrpSpPr>
          <p:nvPr/>
        </p:nvGrpSpPr>
        <p:grpSpPr bwMode="auto">
          <a:xfrm>
            <a:off x="1525588" y="2697163"/>
            <a:ext cx="6997700" cy="4056062"/>
            <a:chOff x="1525841" y="2697605"/>
            <a:chExt cx="6997865" cy="4055643"/>
          </a:xfrm>
        </p:grpSpPr>
        <p:pic>
          <p:nvPicPr>
            <p:cNvPr id="26629" name="Picture 12" descr="SAM_1773"/>
            <p:cNvPicPr>
              <a:picLocks noChangeAspect="1" noChangeArrowheads="1"/>
            </p:cNvPicPr>
            <p:nvPr/>
          </p:nvPicPr>
          <p:blipFill>
            <a:blip r:embed="rId2"/>
            <a:srcRect t="18225" b="4585"/>
            <a:stretch>
              <a:fillRect/>
            </a:stretch>
          </p:blipFill>
          <p:spPr bwMode="auto">
            <a:xfrm>
              <a:off x="1525841" y="2697605"/>
              <a:ext cx="6092319" cy="3408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0" name="Text Box 15"/>
            <p:cNvSpPr txBox="1">
              <a:spLocks noChangeArrowheads="1"/>
            </p:cNvSpPr>
            <p:nvPr/>
          </p:nvSpPr>
          <p:spPr bwMode="auto">
            <a:xfrm>
              <a:off x="1525841" y="6105964"/>
              <a:ext cx="609231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 b="1"/>
                <a:t>Dorfman HD, Czerniak B; Bone tumors, 1998, 1:1142.</a:t>
              </a:r>
            </a:p>
          </p:txBody>
        </p:sp>
        <p:pic>
          <p:nvPicPr>
            <p:cNvPr id="26631" name="Picture 17" descr="512Y27JK7M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07659" y="5136198"/>
              <a:ext cx="1216047" cy="161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5"/>
          <p:cNvGrpSpPr/>
          <p:nvPr/>
        </p:nvGrpSpPr>
        <p:grpSpPr>
          <a:xfrm rot="20726594">
            <a:off x="875638" y="2479077"/>
            <a:ext cx="7280516" cy="2246769"/>
            <a:chOff x="-3064885" y="2841406"/>
            <a:chExt cx="7280516" cy="2246769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" name="TextBox 1"/>
            <p:cNvSpPr txBox="1"/>
            <p:nvPr/>
          </p:nvSpPr>
          <p:spPr>
            <a:xfrm>
              <a:off x="-3064885" y="2841406"/>
              <a:ext cx="7280516" cy="2246769"/>
            </a:xfrm>
            <a:prstGeom prst="rect">
              <a:avLst/>
            </a:prstGeom>
            <a:solidFill>
              <a:schemeClr val="bg1"/>
            </a:solidFill>
            <a:ln w="57150" cmpd="thickThin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b</a:t>
              </a:r>
              <a:r>
                <a:rPr lang="en-US" sz="2800" dirty="0" err="1" smtClean="0"/>
                <a:t>alancovaná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translokace</a:t>
              </a:r>
              <a:r>
                <a:rPr lang="en-US" sz="2800" dirty="0" smtClean="0"/>
                <a:t> </a:t>
              </a:r>
              <a:r>
                <a:rPr lang="en-US" sz="2800" b="1" dirty="0" smtClean="0"/>
                <a:t>t(1;17)</a:t>
              </a:r>
              <a:r>
                <a:rPr lang="en-US" sz="2800" dirty="0" smtClean="0"/>
                <a:t>(q32;q21) </a:t>
              </a:r>
              <a:br>
                <a:rPr lang="en-US" sz="2800" dirty="0" smtClean="0"/>
              </a:br>
              <a:r>
                <a:rPr lang="en-US" sz="2800" dirty="0" smtClean="0"/>
                <a:t>u 5+1 BPOP</a:t>
              </a:r>
            </a:p>
            <a:p>
              <a:pPr algn="ctr"/>
              <a:endParaRPr lang="en-US" sz="2800" dirty="0" smtClean="0"/>
            </a:p>
            <a:p>
              <a:pPr algn="ctr"/>
              <a:endParaRPr lang="en-US" sz="2800" dirty="0" smtClean="0"/>
            </a:p>
            <a:p>
              <a:pPr algn="ctr"/>
              <a:r>
                <a:rPr lang="en-US" sz="2800" dirty="0" smtClean="0"/>
                <a:t>?? </a:t>
              </a:r>
              <a:r>
                <a:rPr lang="en-US" sz="2800" b="1" dirty="0" smtClean="0"/>
                <a:t>je to tumor </a:t>
              </a:r>
              <a:r>
                <a:rPr lang="en-US" sz="2800" dirty="0" smtClean="0"/>
                <a:t>??</a:t>
              </a:r>
              <a:endParaRPr lang="en-US" sz="2800" dirty="0"/>
            </a:p>
          </p:txBody>
        </p:sp>
        <p:sp>
          <p:nvSpPr>
            <p:cNvPr id="3" name="Down Arrow 2"/>
            <p:cNvSpPr/>
            <p:nvPr/>
          </p:nvSpPr>
          <p:spPr>
            <a:xfrm>
              <a:off x="427981" y="3894268"/>
              <a:ext cx="288051" cy="53523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Content Placeholder 3" descr="Nora.pdf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t="8273" r="13545" b="71891"/>
          <a:stretch/>
        </p:blipFill>
        <p:spPr>
          <a:xfrm>
            <a:off x="3688676" y="4874705"/>
            <a:ext cx="5323586" cy="1864376"/>
          </a:xfrm>
          <a:solidFill>
            <a:srgbClr val="FFFFFF"/>
          </a:solidFill>
          <a:ln>
            <a:solidFill>
              <a:schemeClr val="tx1"/>
            </a:solidFill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0078A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0096C8"/>
                </a:solidFill>
              </a:rPr>
              <a:t>Diferenciální dg.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>
                <a:latin typeface="Arial" charset="0"/>
              </a:rPr>
              <a:t>jiné </a:t>
            </a:r>
            <a:r>
              <a:rPr lang="en-US" sz="2400" smtClean="0">
                <a:solidFill>
                  <a:srgbClr val="0096C8"/>
                </a:solidFill>
                <a:latin typeface="Arial" charset="0"/>
              </a:rPr>
              <a:t>reaktivní proliferující léze na povrchu kosti</a:t>
            </a:r>
          </a:p>
          <a:p>
            <a:pPr>
              <a:buFont typeface="Arial" charset="0"/>
              <a:buNone/>
            </a:pPr>
            <a:endParaRPr lang="en-US" sz="800" smtClean="0">
              <a:latin typeface="Arial" charset="0"/>
            </a:endParaRPr>
          </a:p>
          <a:p>
            <a:r>
              <a:rPr lang="en-US" sz="2400" smtClean="0">
                <a:solidFill>
                  <a:srgbClr val="0096C8"/>
                </a:solidFill>
                <a:latin typeface="Arial" charset="0"/>
              </a:rPr>
              <a:t>myositis ossificans</a:t>
            </a:r>
            <a:r>
              <a:rPr lang="en-US" sz="2400" smtClean="0">
                <a:latin typeface="Arial" charset="0"/>
              </a:rPr>
              <a:t> </a:t>
            </a:r>
          </a:p>
          <a:p>
            <a:pPr lvl="1"/>
            <a:r>
              <a:rPr lang="cs-CZ" sz="2000" smtClean="0">
                <a:latin typeface="Arial" charset="0"/>
              </a:rPr>
              <a:t>t</a:t>
            </a:r>
            <a:r>
              <a:rPr lang="en-US" sz="2000" smtClean="0">
                <a:latin typeface="Arial" charset="0"/>
              </a:rPr>
              <a:t>opografie</a:t>
            </a:r>
            <a:r>
              <a:rPr lang="cs-CZ" sz="2000" smtClean="0">
                <a:latin typeface="Arial" charset="0"/>
              </a:rPr>
              <a:t>, rtg, zonalita, většinou chybí chrupavka</a:t>
            </a:r>
            <a:endParaRPr lang="en-US" sz="2000" smtClean="0">
              <a:latin typeface="Arial" charset="0"/>
            </a:endParaRPr>
          </a:p>
          <a:p>
            <a:pPr lvl="1">
              <a:buFont typeface="Arial" charset="0"/>
              <a:buNone/>
            </a:pPr>
            <a:endParaRPr lang="en-US" sz="2400" smtClean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cs-CZ" sz="2400" smtClean="0">
                <a:latin typeface="Arial" charset="0"/>
              </a:rPr>
              <a:t>v široké dif. dg. (probatorní excize):</a:t>
            </a:r>
          </a:p>
          <a:p>
            <a:r>
              <a:rPr lang="en-US" sz="2400" smtClean="0">
                <a:latin typeface="Arial" charset="0"/>
              </a:rPr>
              <a:t>?</a:t>
            </a:r>
            <a:r>
              <a:rPr lang="cs-CZ" sz="2400" smtClean="0">
                <a:latin typeface="Arial" charset="0"/>
              </a:rPr>
              <a:t>?</a:t>
            </a:r>
            <a:r>
              <a:rPr lang="en-US" sz="2400" smtClean="0">
                <a:latin typeface="Arial" charset="0"/>
              </a:rPr>
              <a:t>? </a:t>
            </a:r>
            <a:r>
              <a:rPr lang="en-US" sz="2400" smtClean="0">
                <a:solidFill>
                  <a:srgbClr val="0096C8"/>
                </a:solidFill>
                <a:latin typeface="Arial" charset="0"/>
              </a:rPr>
              <a:t>maligní kostní tumor</a:t>
            </a:r>
            <a:r>
              <a:rPr lang="en-US" sz="2400" smtClean="0">
                <a:latin typeface="Arial" charset="0"/>
              </a:rPr>
              <a:t> </a:t>
            </a:r>
            <a:r>
              <a:rPr lang="en-US" sz="2000" smtClean="0">
                <a:latin typeface="Arial" charset="0"/>
              </a:rPr>
              <a:t>(??</a:t>
            </a:r>
            <a:r>
              <a:rPr lang="cs-CZ" sz="2000" smtClean="0">
                <a:latin typeface="Arial" charset="0"/>
              </a:rPr>
              <a:t> parostální a periostální</a:t>
            </a:r>
            <a:r>
              <a:rPr lang="en-US" sz="2000" smtClean="0">
                <a:latin typeface="Arial" charset="0"/>
              </a:rPr>
              <a:t> OSA)</a:t>
            </a:r>
          </a:p>
          <a:p>
            <a:pPr lvl="1"/>
            <a:r>
              <a:rPr lang="en-US" sz="2000" smtClean="0">
                <a:latin typeface="Arial" charset="0"/>
              </a:rPr>
              <a:t>rtg</a:t>
            </a:r>
          </a:p>
          <a:p>
            <a:pPr lvl="1"/>
            <a:r>
              <a:rPr lang="en-US" sz="2000" smtClean="0">
                <a:latin typeface="Arial" charset="0"/>
              </a:rPr>
              <a:t>anamnéza, lokalizace</a:t>
            </a:r>
          </a:p>
          <a:p>
            <a:pPr lvl="1"/>
            <a:r>
              <a:rPr lang="cs-CZ" sz="2000" smtClean="0">
                <a:latin typeface="Arial" charset="0"/>
              </a:rPr>
              <a:t>není </a:t>
            </a:r>
            <a:r>
              <a:rPr lang="en-US" sz="2000" smtClean="0">
                <a:latin typeface="Arial" charset="0"/>
              </a:rPr>
              <a:t>zonální uspořádání </a:t>
            </a:r>
            <a:endParaRPr lang="cs-CZ" sz="2000" smtClean="0">
              <a:latin typeface="Arial" charset="0"/>
            </a:endParaRPr>
          </a:p>
          <a:p>
            <a:pPr lvl="1"/>
            <a:r>
              <a:rPr lang="cs-CZ" sz="2000" smtClean="0">
                <a:latin typeface="Arial" charset="0"/>
              </a:rPr>
              <a:t>(</a:t>
            </a:r>
            <a:r>
              <a:rPr lang="en-US" sz="2000" smtClean="0">
                <a:latin typeface="Arial" charset="0"/>
              </a:rPr>
              <a:t>atypické mitózy</a:t>
            </a:r>
            <a:r>
              <a:rPr lang="cs-CZ" sz="2000" smtClean="0">
                <a:latin typeface="Arial" charset="0"/>
              </a:rPr>
              <a:t>)</a:t>
            </a:r>
            <a:endParaRPr lang="en-US" sz="2000" smtClean="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28674" name="Group 8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472906" y="0"/>
              <a:chExt cx="8671094" cy="6858000"/>
            </a:xfrm>
          </p:grpSpPr>
          <p:pic>
            <p:nvPicPr>
              <p:cNvPr id="28677" name="Picture 9"/>
              <p:cNvPicPr>
                <a:picLocks noChangeAspect="1"/>
              </p:cNvPicPr>
              <p:nvPr/>
            </p:nvPicPr>
            <p:blipFill>
              <a:blip r:embed="rId2"/>
              <a:srcRect b="3307"/>
              <a:stretch>
                <a:fillRect/>
              </a:stretch>
            </p:blipFill>
            <p:spPr bwMode="auto">
              <a:xfrm>
                <a:off x="3831321" y="0"/>
                <a:ext cx="5312679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78" name="Picture 10"/>
              <p:cNvPicPr>
                <a:picLocks noChangeAspect="1"/>
              </p:cNvPicPr>
              <p:nvPr/>
            </p:nvPicPr>
            <p:blipFill>
              <a:blip r:embed="rId2"/>
              <a:srcRect l="18106" b="3307"/>
              <a:stretch>
                <a:fillRect/>
              </a:stretch>
            </p:blipFill>
            <p:spPr bwMode="auto">
              <a:xfrm flipH="1">
                <a:off x="472906" y="0"/>
                <a:ext cx="4350747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9707" y="91962"/>
              <a:ext cx="4418183" cy="6479996"/>
            </a:xfrm>
            <a:prstGeom prst="rect">
              <a:avLst/>
            </a:prstGeom>
            <a:solidFill>
              <a:srgbClr val="0078A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7" name="Group 6"/>
            <p:cNvGrpSpPr/>
            <p:nvPr/>
          </p:nvGrpSpPr>
          <p:grpSpPr>
            <a:xfrm>
              <a:off x="1854313" y="5813751"/>
              <a:ext cx="6716839" cy="928430"/>
              <a:chOff x="1112927" y="1972134"/>
              <a:chExt cx="8229600" cy="11430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Nadpis 1"/>
              <p:cNvSpPr txBox="1">
                <a:spLocks/>
              </p:cNvSpPr>
              <p:nvPr/>
            </p:nvSpPr>
            <p:spPr>
              <a:xfrm>
                <a:off x="1112927" y="1972134"/>
                <a:ext cx="8229600" cy="1143000"/>
              </a:xfrm>
              <a:prstGeom prst="rect">
                <a:avLst/>
              </a:prstGeom>
            </p:spPr>
            <p:txBody>
              <a:bodyPr/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cs-CZ" b="1" dirty="0" smtClean="0">
                    <a:solidFill>
                      <a:srgbClr val="0096C8"/>
                    </a:solidFill>
                  </a:rPr>
                  <a:t>Diferenciální dg.</a:t>
                </a:r>
              </a:p>
            </p:txBody>
          </p:sp>
          <p:sp>
            <p:nvSpPr>
              <p:cNvPr id="6" name="Zaoblený obdélník 3"/>
              <p:cNvSpPr/>
              <p:nvPr/>
            </p:nvSpPr>
            <p:spPr>
              <a:xfrm>
                <a:off x="1112927" y="1972134"/>
                <a:ext cx="8229600" cy="1143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8A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cs-CZ" sz="2800" b="1" dirty="0">
                    <a:solidFill>
                      <a:srgbClr val="0096C8"/>
                    </a:solidFill>
                    <a:latin typeface="Arial"/>
                    <a:cs typeface="Arial"/>
                  </a:rPr>
                  <a:t>Děkuji za pozornost.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0078A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0096C8"/>
                </a:solidFill>
              </a:rPr>
              <a:t>Klinické údaje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2800" smtClean="0">
                <a:latin typeface="Arial" charset="0"/>
                <a:cs typeface="Arial" charset="0"/>
              </a:rPr>
              <a:t>muž, 37 let</a:t>
            </a:r>
          </a:p>
          <a:p>
            <a:pPr eaLnBrk="1" hangingPunct="1">
              <a:buFont typeface="Arial" charset="0"/>
              <a:buNone/>
            </a:pPr>
            <a:endParaRPr lang="cs-CZ" sz="800" smtClean="0">
              <a:latin typeface="Arial" charset="0"/>
              <a:cs typeface="Arial" charset="0"/>
            </a:endParaRPr>
          </a:p>
          <a:p>
            <a:pPr eaLnBrk="1" hangingPunct="1"/>
            <a:r>
              <a:rPr lang="cs-CZ" sz="2800" smtClean="0">
                <a:latin typeface="Arial" charset="0"/>
                <a:cs typeface="Arial" charset="0"/>
              </a:rPr>
              <a:t>chondroidní tumor vyrůstající z báze II. MCP</a:t>
            </a:r>
          </a:p>
          <a:p>
            <a:pPr eaLnBrk="1" hangingPunct="1">
              <a:buFont typeface="Arial" charset="0"/>
              <a:buNone/>
            </a:pPr>
            <a:endParaRPr lang="cs-CZ" sz="800" smtClean="0">
              <a:latin typeface="Arial" charset="0"/>
              <a:cs typeface="Arial" charset="0"/>
            </a:endParaRPr>
          </a:p>
          <a:p>
            <a:pPr eaLnBrk="1" hangingPunct="1"/>
            <a:r>
              <a:rPr lang="cs-CZ" sz="2800" smtClean="0">
                <a:latin typeface="Arial" charset="0"/>
                <a:cs typeface="Arial" charset="0"/>
              </a:rPr>
              <a:t>anamnéza 3 měsíce, bez úrazu</a:t>
            </a:r>
          </a:p>
          <a:p>
            <a:pPr eaLnBrk="1" hangingPunct="1">
              <a:buFont typeface="Arial" charset="0"/>
              <a:buNone/>
            </a:pPr>
            <a:endParaRPr lang="cs-CZ" sz="800" smtClean="0">
              <a:latin typeface="Arial" charset="0"/>
              <a:cs typeface="Arial" charset="0"/>
            </a:endParaRPr>
          </a:p>
          <a:p>
            <a:pPr eaLnBrk="1" hangingPunct="1"/>
            <a:r>
              <a:rPr lang="cs-CZ" sz="2800" smtClean="0">
                <a:latin typeface="Arial" charset="0"/>
                <a:cs typeface="Arial" charset="0"/>
              </a:rPr>
              <a:t>zpočátku výrazná bolestivost, po Ibalginu mírnější</a:t>
            </a:r>
          </a:p>
          <a:p>
            <a:pPr eaLnBrk="1" hangingPunct="1">
              <a:buFont typeface="Arial" charset="0"/>
              <a:buNone/>
            </a:pPr>
            <a:endParaRPr lang="cs-CZ" sz="800" smtClean="0">
              <a:latin typeface="Arial" charset="0"/>
              <a:cs typeface="Arial" charset="0"/>
            </a:endParaRPr>
          </a:p>
          <a:p>
            <a:pPr eaLnBrk="1" hangingPunct="1"/>
            <a:r>
              <a:rPr lang="cs-CZ" sz="2800" smtClean="0">
                <a:latin typeface="Arial" charset="0"/>
                <a:cs typeface="Arial" charset="0"/>
              </a:rPr>
              <a:t>susp. myositis ossificans???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145" t="16060" r="3993"/>
          <a:stretch>
            <a:fillRect/>
          </a:stretch>
        </p:blipFill>
        <p:spPr>
          <a:xfrm>
            <a:off x="0" y="0"/>
            <a:ext cx="4297363" cy="3736975"/>
          </a:xfrm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/>
          <a:srcRect l="16145" t="16061" r="3993"/>
          <a:stretch>
            <a:fillRect/>
          </a:stretch>
        </p:blipFill>
        <p:spPr bwMode="auto">
          <a:xfrm>
            <a:off x="0" y="3646488"/>
            <a:ext cx="4297363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 l="12672" r="23090"/>
          <a:stretch>
            <a:fillRect/>
          </a:stretch>
        </p:blipFill>
        <p:spPr bwMode="auto">
          <a:xfrm>
            <a:off x="4229100" y="709613"/>
            <a:ext cx="49149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8" descr="NORA, 20x_1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NORA, 40x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NORA, 100x_1.jpg"/>
          <p:cNvPicPr>
            <a:picLocks noChangeAspect="1"/>
          </p:cNvPicPr>
          <p:nvPr/>
        </p:nvPicPr>
        <p:blipFill>
          <a:blip r:embed="rId3"/>
          <a:srcRect l="2200" t="-2" r="30499" b="28377"/>
          <a:stretch>
            <a:fillRect/>
          </a:stretch>
        </p:blipFill>
        <p:spPr bwMode="auto">
          <a:xfrm>
            <a:off x="2789238" y="1781175"/>
            <a:ext cx="6153150" cy="4897438"/>
          </a:xfrm>
          <a:prstGeom prst="rect">
            <a:avLst/>
          </a:prstGeom>
          <a:noFill/>
          <a:ln w="9525">
            <a:solidFill>
              <a:srgbClr val="0078A0"/>
            </a:solidFill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NORA, 200x_2C_chrupavk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NORA, 40x_2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NORA, 100x_2A_osteoi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1" descr="NORA, 200x_2A_osteoid.jpg"/>
          <p:cNvPicPr>
            <a:picLocks noChangeAspect="1"/>
          </p:cNvPicPr>
          <p:nvPr/>
        </p:nvPicPr>
        <p:blipFill>
          <a:blip r:embed="rId3"/>
          <a:srcRect l="27708" t="6918" r="5052" b="21686"/>
          <a:stretch>
            <a:fillRect/>
          </a:stretch>
        </p:blipFill>
        <p:spPr bwMode="auto">
          <a:xfrm>
            <a:off x="2786063" y="1755775"/>
            <a:ext cx="6148387" cy="4881563"/>
          </a:xfrm>
          <a:prstGeom prst="rect">
            <a:avLst/>
          </a:prstGeom>
          <a:noFill/>
          <a:ln w="9525">
            <a:solidFill>
              <a:srgbClr val="0078A0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NORA, 400x_3C_osteoi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240</Words>
  <Application>Microsoft Macintosh PowerPoint</Application>
  <PresentationFormat>On-screen Show (4:3)</PresentationFormat>
  <Paragraphs>55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Motiv sady Office</vt:lpstr>
      <vt:lpstr>Letný bioptický seminár SD IAP prípad č. 515</vt:lpstr>
      <vt:lpstr>Klinické údaje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???</vt:lpstr>
      <vt:lpstr>Reaktivní léze povrchu kostí</vt:lpstr>
      <vt:lpstr>Bizarní parostální osteochondromatózní proliferace (Nora léze)</vt:lpstr>
      <vt:lpstr>Diferenciální dg.</vt:lpstr>
      <vt:lpstr>PowerPoint Presentation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Letný bioptický seminár SD IAP případ č. XY</dc:title>
  <dc:creator>Valued Acer Customer</dc:creator>
  <cp:lastModifiedBy>Iva</cp:lastModifiedBy>
  <cp:revision>53</cp:revision>
  <dcterms:created xsi:type="dcterms:W3CDTF">2014-05-28T10:46:04Z</dcterms:created>
  <dcterms:modified xsi:type="dcterms:W3CDTF">2014-06-19T18:42:47Z</dcterms:modified>
</cp:coreProperties>
</file>