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8" r:id="rId4"/>
    <p:sldId id="269" r:id="rId5"/>
    <p:sldId id="257" r:id="rId6"/>
    <p:sldId id="267" r:id="rId7"/>
    <p:sldId id="263" r:id="rId8"/>
    <p:sldId id="260" r:id="rId9"/>
    <p:sldId id="261" r:id="rId10"/>
    <p:sldId id="262" r:id="rId11"/>
    <p:sldId id="258" r:id="rId12"/>
    <p:sldId id="259" r:id="rId13"/>
    <p:sldId id="264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2466-0745-4745-8C18-F54EE197E2E7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7959-5943-41F9-B882-321379AF9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88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2423-F09B-4604-9E20-FD5AA90C0400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804FC-87BF-4A18-ADC6-09CB69D53B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5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804FC-87BF-4A18-ADC6-09CB69D53B1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45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BDCB93-0E6F-4582-9494-6D61AB1164F9}" type="datetimeFigureOut">
              <a:rPr lang="cs-CZ" smtClean="0"/>
              <a:t>26.5.2014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1825CA-5717-4EE7-8220-A263D4573A8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docid=st7uG5CyU_SegM&amp;tbnid=vuE8aSb6szQWRM:&amp;ved=0CAUQjRw&amp;url=http://www.tmd.ac.jp/dent/opat/sakamoto.files/warthinhome.htm&amp;ei=rto1U-SQKI-ShgeC_4GwCw&amp;bvm=bv.63808443,d.ZGU&amp;psig=AFQjCNEiZaJQ1egA6hvN8xn1JoYqppjozw&amp;ust=13961246587477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7240" y="476672"/>
            <a:ext cx="7543800" cy="2895178"/>
          </a:xfrm>
        </p:spPr>
        <p:txBody>
          <a:bodyPr/>
          <a:lstStyle/>
          <a:p>
            <a:r>
              <a:rPr lang="cs-CZ" dirty="0" err="1" smtClean="0"/>
              <a:t>Intrathyroidální</a:t>
            </a:r>
            <a:r>
              <a:rPr lang="cs-CZ" dirty="0" smtClean="0"/>
              <a:t> cystická léze napodobující </a:t>
            </a:r>
            <a:r>
              <a:rPr lang="cs-CZ" dirty="0" err="1" smtClean="0"/>
              <a:t>Warthinův</a:t>
            </a:r>
            <a:r>
              <a:rPr lang="cs-CZ" dirty="0" smtClean="0"/>
              <a:t> tumor</a:t>
            </a:r>
            <a:endParaRPr lang="cs-CZ" dirty="0"/>
          </a:p>
        </p:txBody>
      </p:sp>
      <p:sp>
        <p:nvSpPr>
          <p:cNvPr id="3" name="AutoShape 2" descr="data:image/jpeg;base64,/9j/4AAQSkZJRgABAQAAAQABAAD/2wCEAAkGBhMSERQUExQWExUWGR4aGBgYGRofHhwaIBodGxgbGhoeHiggGBojHBgcIS8iIygqLC0sHB4xNTAqNSYrLCkBCQoKDgwOGg8PGiwkHyQyLywvLC8sNCwvLDQwLCwsLC8sLCwsLCwsLC8sLCwsKSwsLCwsLSwsLCwsLCwsLCwsLP/AABEIAMYA/gMBIgACEQEDEQH/xAAbAAACAwEBAQAAAAAAAAAAAAAEBQIDBgABB//EAD0QAQACAQMDAwMDAgQFAwMFAQECESEDEjEABEEFIlEyYXETQoEGkSNSocEVYrHR8BQz4XKC8SRDkrLSFv/EABoBAAIDAQEAAAAAAAAAAAAAAAMEAQIFAAb/xAAwEQACAgIBAwMCBAYDAQAAAAAAAQIRAyExBBJBIlFhE/AycYGRobHB0eHxFDNCBf/aAAwDAQACEQMRAD8A1+jp7tYjAzaLnF1aeHo/1HSNM2m3CqmboBPt7tz/AD1Z6Ronb6EtamUl26Y5WTj+1/6D0p1TZGolq8c2rcpPkL/t1uX3z1wtfmegTc8nwv4sl21yhFYkY0tSynNZ6yXf68pv6umVOA7nbVcIRRrgak4z5sOtZ3EzT0G/ZR8rSvF88vWN1uzIy1dNneBjcrWSMvps3xpyfMvug5i5bLz4on6X6qRF3SRpjcl5MyqmpDL5tLrNHT6OsDpTg6lzH27hBCpgsq32h5quOesz2bAlNH9SabAyDarNqW1yUB5M1wyPWJR0xgfViX03u3O0IEkI0bcw/wA1NJRZw7noAmafuNTUczSMP88qW6eapimHdD+Okvq/dRjGiciZF97mXuyhYYY5sbL5x1Z3ne6etGIVHWCMFMDVXUDK37Sj4zV0m9Q7jUNSq9jucRitG4paJSZ7bynhox1GOJay/V1d89GJtjLZclIy3uNgpXiMOdoHNWPRGp2EJrIfbIlNAzsJbkkp7lifLzbh6F0u23OnGJumW5KlttD8SKVxZurxjXaHpsIixjt2t2PLxIwYAxj4OrTl2hIq9mX/APWQ3yJae9oMYCUkuX+W90mqDkSgOiOy77T3pCIQSW02rWyEp4qeZpWaq8HNuh730jS1WRcou1LePdjlwuDnPjrMd36frdntYTvH7/pqo7uZfT7Qp/F56hSjNUuSWtekd/0/rQ05YwSI7BTgug8pa5XOK56eaujkkUpz5Uvj7c8/brFaPdhOoLp+YQkAMWtsFH6tkTauMl831oPTfWr3Ezaibl/tnna+KvnoOTG/xI5cDPvPUo6mjGF7oEiVZGxKH7HNfbrtHTizl7tycf8ALfj78X1X/wCtLuMY0ijYLg/ka5xjHS/u/wCpIl7ZxiJ7ZVYIXLIvEaePJzfQYw1UUTFJLRZ6j6lGGr+lGVO252+ET25wri43V8Z6zGrs1dR0zeO2QCFcsrTkiKJHNldT7TUrdLUYylqXVtMva7RZe1pjjBHI29DM9rcdSpxkQ1n9KVkm6+/LKNhFdriq6dhFQ15Ok60Tjof47pylAw39TclqO6V2SvnddZs5iP8A0TtWGZNQWoiIv8chlw/nGDpF2OpuYbY7nSSXuA31aRSqY2bhtXH4NL23cSu5iSqi0y3yR/6Z4TqMjdUTAYxaQYoGLtb+Pu8+eh+604/qRTaZza2/2xd/PROlAh9h5jJ4fAdC+oxVgRE+acePFV+Hx0rHkIuNGx/pjvf1NGnmEmH9uH+z1n/6l7ZO5uLJwXGMktrz4vB8dOP6T0I6WhNtblKSy8HwPx0m7nRZ72Ut7LK2YGgwcHx+ekMSUc8muDOwpR6ibXHBX3FkMeyjF1ivs8F9LvS4u7bLbWdkY5rGD53clfk8HR2hbEsz8P8A5nHVfeenQq9sbZXNbxEFsBy3Qfl6eTpUP8KivudDdOsxklhbTX+f4Pt5cPVjqT00PrwXQjzXPy3x9nqvt3U0w3XOIrZzGPgTmX/Xonte+38Wmbspx9kz1Lv80c7L/wDi7sSWqgtVLm//AD46F9TksCEGTJsAcD8o48dXENOSyoawv83/AL9U6Gjp6UmVrNoc28CFeMU/z0OKjF6QNJR4R7odtIgDJJYzRYH7fueOhtbvyIsgIsmlxn4/69X+oa0ItQbY+584cNvgMN9Zzue8hrVCVRhp2HuRm491AFGQ/n89GgnLbRdXVm+9VdsdHTjLd+mZf+aqP5y/36S9nAZSmiZ2llYP/OfPV/qXfMpast3t3Oyiq/beC26u2+qv09mmAnw4st5s+Ol8UXGFPl/7BYYuMEnyA+s9yxUZFObI3tPMnCNWc89Z7V03TlPbpwk/VGX6VpGh4dpuBjXPn5er+9741daWlRLG7hKIO4uZLBV2pRea6BnlySIMVdlsfhjKTY7mO1X21/q9CNI7I1dexGfb3tlAJsyt8FUkAMbn/wApYc5jyxHoeIl2wjtzh3JzzGN/ukBeQovD0azRibXbDLJiPu4f1NzVIAktv0kgzfVTpkpXtjL9xP3NsuQhJkT+qtvhGsV0VMFR3d6Zpm/UiNSi0yu9OLxJjZuuccjSX8I16m4htkx1KZSla1cgI3Gt47A5qsjxmzQ1Y6mrHfF1HcGqLGTRuvaHJHaZHiWcZ6omsklNC4tvuyu83S2iNLIKBR5w1CWyQ70zVYakXb+y7JK3RW7g+lVKFXmVnWw0dsiMjdKnypT+PPj+/WLlKU9OUrD/ACubj7r+q9wuyOWvbgrrSemd4V7tzIolyhn200ElKWuPPQc0b2FjvQ2kR27ZcJWPv8dQn2cGFJe0QrmI4or4OPPXaurU7fpjHN3ypXinHxx1dpaDp7jkvFfD+c4Pl/HSl0TezHT9NnBdSyMZuMXSxmGHLl+kzat4Oqu/0iU5MNWgDcRBUH/DXdK0tzIu0uutZ6h2xMkLiuRus8p/v0l7n0mentI+6Ulsk+36E8vvNu7DzcfjDccie3yW0Z/uLjKAQhp2MZP6kWJNUnPUkMmqSLdVc/NW32EDRnI2aY7y4iTdwhQ+24x+kKuWSyuiNL0/TUcwmVcdMGJcTG7zHivvS09F6npDqR2y090SGATndiIyfabQv208tvUyyLRHb58Caehoh+pGUDSsvaSpksdsi73lx24+bu1OiNb9CNOz3vvl7i92JipnO1yXn+3Rvf8ApE87Q937X9zmymQbfO3j6qoDrO99D/06QYyhEnZuNxGFbYzu+PrQ4xzZmYPu4ZTgM09GMx05+00w2/qTsCLt2tPJKZEQXiwx0y9PlKG6TKMnaZwjKlKkfViuK48dKe37XV2w1IRlI1DcVIob3PtpzG7pS5S4sOtH23Yht09qxhxcap+RxRXx566TSXIWHPwWtWSz7wapqwtf+X8PXvcT3ARtH9wmM8WNj1appQcNRwZvd/HN9H/0/wBrK59zP6ANsUbwO7C1utqzpWc1CPd+xM8ihG3/ALGvczNLtoafDKh/n6l+POek8dfWD6CVZNqXj8DYnI9XT7knNJxT9S/dh21kH+wUHnqiCwau5AyMcxwFR8+6/wC/SkI9qafL2J449qakrb2WT9Pjr1sjteWN+0fkl+fHS/U0pxlm5nxjlkeTCB0dKUtlxqbcs74xb3FRcU1fnODnonSNqlRYyyjIyB+y3CHmP26usjj8l1kcfv8AqL9PuIsLjDbqJCxW+HduODxVdBa5KM6jtiLbktMWnxWOK6v9S03SrUJOxBclbS91nFjzn4z1LV7eOpG4yRow3SXbj7nR40t+GHjVfDEnd9+78vtjkiy27j2uY8gDd+GEvqsOov8AU1DcLnD61tjR9UoogGGBa0sXJ1b33YRGMmEmt1MbpWQxJ1FUbpw4MZ6C1u2hDUj+qy0rb3+0KFUGIbRZrbUhPPhhRiyJRfgq9S9cdYP0pMXDBjKEUkk79tW2Ic1dcDXQmvoM9IhpwlidrB321nJTt9xWb5ukt81e9Jr+kRZSnEPaohj3NbWFqLQu7GK6Y6PeGmu02wyxP1HTiXzskjGUXbYJf1U82SuxaQOmhx2WoSk+3Zs9pEMsawX4Pz8dFQkz1IxJSISElbiNZyXUWvNdedoxtdjFyX+OM/f46h3WipIjRJxeMvy5/wBHx0s9sYlvgyfcSIv6kSj6v02sxI28crJIuKxcsZ67YM47tJJkjbsU3XjArOhv21iV8BgzX1dmrGEoRn7rgNr9DHaSA2M6xl483gHtNHZ+rHxL2hGTnc3W2rJFKvtsjVZ6bTFpJpkdVnvqMNP2n06jQKCPuNgEpFe5MY5TobU1U1B3QJy2xjtq8AeDP/1qnGWgL+37L9PTlW2Mz3YtmA3f0txfGY1sHNPV3pPpRryK0ymW6cmVKDXujW53DaDtt88dWTS2ytbB+37ierpSjCZOUXBNViU79tyqqsfgGuV697TUkS2xZ+1WpZFoY2FNox9qthLPPWs0P6Y0N0ljuvFSbI//AEnEepPoUSV/S1G5RxbH6dxw1/589B+tC2FcN6Mv2WujsQC80DkjG5xeUuFsTPtllx02/p+OyZeorWRxdm5wCBG0MlYM9JdXTlpS26hGAcyALzbUhN1xvi+UqIdaX+nu3CMZRcefdZL2x91EY1K7u+M4Lepytdpy5G+o1qQfklz9s9NfWOxSInCGTx8D/fpJqam7UoR2ZxWMVTn/AG61bppoRjL6NlTtdw1weLvrLzycHFgOom4OLRm/1XaqEnb9J5Qcfheqe40ZyIPm7XdTG+eDPx/r1HVhqQlKpM8xc8bUztPxnK5s6uJx+rMb96IW0bc/Af7dMcbQz7NFfa6MQlE3Xufc5bvn7Y/26MhpGEvC8Lm8v/Xoc1WIkY3wxPlXOfxnrztnUzuSICYq4vJcS8o+PB1Et7Kt+5drVIbNwjFHhHnn7Y6yfqPp2RlCQRhe4Rcu61f2bj/lVqqz1rO4KiSrcnz4PLXnrIz7GUs3KNMg3Rrm32tKxKJVVXePd0bD7lktBHoHas2OpGW42kJV7TcZxEdv7nOOMGen3bUQGtoHOePC3nPQPoWrBiQ24PdbyhxNfLLnl6aR1jbSjbz/AC4P467K33UWdrRDS7OetMzRZjDxdyXyU/nHTrvO2kpA/wDbgFVXOPcnCttdZ7S7icY4jcSwYPJ4o55x/fq7T9SkS2i2J4bw0L8nS+THOT14Azxyk7TWgrX7HTxu05zXJFuMZyw+4rxKOK8dM9LtmUowmxjyxOZB/l+Suekn/FdbdNuXOJUVnmr4fbx1P/j6ZZF2UoCK7bqrRcZx0OWLI1/kpPDkft+4e+ma1SNovBxzWH710F/wzV/V37ZFlyw2SNpui37QA9oZvov/AP6WcbsPq22jX8fP566P9TvkjLn55OcfjqqWZeEVSzr/AMoE9W1ZfpWhE3P7ccZcGW/9+hPT4v6UBM/+V037n1aOrEJG1u8yrnj7/wAdKyFa2z6Xbgbrkqs0H2r+ejY2+2mqDYm1GmqPZaFYKYshRtyVxnHB0B3/AKeyuRcG6/BJYya3A3uvPxfNdMdOCkpVKBxxW5HKH8eelfrOvU4b5sSR9PnzFv8AzPuKDzXRsbblSCxasyfaaMoM47bN0UeFtuopJcxlF3ZKDz0bqdnLuXT/AE4T3MZMxlIBJBz7ZPOLziRmr67S0YzlKTF3mfFZipw4OHdx9RXVWj3xEd8iYoxiajURiF3VFxjGh92LxbbsrbtcgmnyjYaxqRqL4lmsYv58YK6K1NOxY0PLjqjVj+oM4zZCP4vhv5Pzx1CHeEb3Of8AWvJX26RVtfIVb2Vd5pwnUWv1LOLsTIlcpd89VnpsbrbHd9doEuc5iDly55ejIeoQWnH5rz4OvHuhyRGTiOS05/24+3Vk5I4G7j0c1BmEoyTANU2q/lt89UemdnLQ1CKLW7JspOTACyv89MY6mp7d1QzWG7xxE+eefjqxncj25xS855Mdd3uq8EcgfqJbb9qqyReOFp56t7Q1BYymMtvtvyjzf4Tq31A42xt+S8f9+fHHU+9YgLftRx91Kz46rekiPgzfr/azNSTBjGVckwSqWjFAu67/ALeXHosWEI17tN4fbjPPFpWKuqr46p/qXTrR3RDEhf8A+t1+6rMdUehdzujsFuDKMoo1z5fL8D0V+rGdVjvuNOrlFKk+7n4rHw9P/RvVjWNk9q1j/mPmv7dZ3TWPtVb+xtzlqjxXnqqGow1HaV+7znB8fSeOlMmJZI0+fDBZMKyxp8+Bx6x6Vs1B2roysSNezzefC+Dy9U+ndhpzi6kv1NOIVciPH/brT91oGrpSilko/wC2Osx613Ht09PT+kiYb5bofuZ6Vw5JTSh59/vyK4Ms8iUL37/fk9n3OiYjYDVyf9A6FHdIsQrCp5cSPiX+3Q+nMJ6ZKKypFDBxzn7dX6mqEpLYhucOfBS+ccffpvs7Rzsp0ed/MjF93IlVa4qx+3+/WdjLSZITZbZEhGTmRKMSNKbj3bqx7fg6Y9z3Br3GDF2BebqUrxYjuQcnHRPpnp5tvUiSc3Uaok5A8fHR4vsjvkItIRejdnqaUhC4ziXcWLu4lUVwparzZmjrQMpRK2ynLyDkH5/F9XTIXF3ABimo1Xn7Hz4rofttUlOctuxvOKt5kvzlz1Dn37JTsmSkSraEAwnN/jgOuO5JKFnx9/PVmvCISXxn+a46p/8ASbo1KNYGJ/l+OPpXzV/l6qmibRB7qE7CRGXCxLcLQi/nNfPUNfutKOWUb4La84v/AOeP569/4ZpRdyAuF5pyFX+XoTU/p36YRlUQb3DnPtDbIpOK4rHg6uuz3ZF0OJdzuiHPkDOHh/36G1daFjX0SduMys8PmXz48dA6PZS0hxhMbpoRkxIoBYlxjX5eeW6PazhHEIyLzGRSIVLbOuFOK+aeq9qXBVIJ1dSCu2MZTw5prORyU0tdEa+vkizQqgxj3XuyW2Y56Q91LU2twivMYy5yVIltCys3K7o6o7fs2Un2b5yzcsRcVaUbGJuNqW1Hl6t9PyyGt7GXeeqxNQY2X7d1cZtKULeS+b6W+pd9ObOOmXKkhF3CXEYywbaHlaLcLVdEHaa0ictunMy6ZMHMmMpbvgjSHla6Ydr6cjESMgtpw0uAS6o+Cr8U9TcY/oXi0k7EGj6VMpn/AIkgnbiJl3e5jkisTw8z5vFcu5kn+FJlKLRKv2sYrZtoZVGVVZw15d9720nUiwhGZBECTGUS7Gznj/zyrf6c3RCUjTpX3xtzjDBjjH+vRlJPbI7fJodN/Skxl7isR4SIBjHub91/fq2XbjGVUWY8NvJZxfVse4JhTZWPP5z+fHVMJE2pbd3wXaUWp45rpPfJB0O20wbq8IBduXl4zeeie27DShNlKFtWFVF5D7h/Hz/NGj2tjCJpacY5jvfP3+wl1xn56s7t/SiI/qyoHbe3HEYj8uXqkm5PtvkHK5PtKe97vfqxPpL4jwY9o44831XOb+r5ojwD5Sv+j1PQjt3N7ZSy02mLrOaOa+/UNGUWWpPduaiyP8sdvtxV1X+q/PRFS0gkaWkWaq+xDnm/H/Z/PUvVtKRplS2uwRb+b4PGehNDTnqzjOHCMSIe6ubyYSvx0y/qLTTVIkgiRgB85VzytdQ9TjEq364x/NiX1PtVhtlepKeKKpyMgHBj56SaHqu2ftuJIKI1K3O5Lq27cLzXjrUdxM/zbalFchUbLz/Dz89YXS9SJEViwYzZV4jTmOARTwDyclg1i9WmiZydo1/puqTScd11aPN1QJ4cPRfd6dsc039v5s8vjpP/AE6mrp8ShLcNBVVw/GYvAYK89ONR3TBYtZAjkrwvQ56kXTNz6dO9LTfmJ/06xveaX/6nViyU3KG3284t+R4rrYdhKtGDJPpP7V/26yHcN605UxzJfjlx/v1l9L+ORm9H/wBk/vyKu/1paaDIJTEjnG6l458HS/W7rUkbiGptAVmTIyisYuKuI5+4Wl3029V04sPFcy8u3Mmjm2uesfDQ1I7mKRqnaxocRltGS1LayT528+2utjGlJGlJ2tjuHb2SraspSlEiSlG8AknDIqjHC/HTruex14aenqQJalQMwqrp3bjFZ/jBx0t7ftHYHtcbWLEF2lJ7ayI/69M+x7rV05koTla/RGpCbfgyNnLfQsjdar9Tmmo2q/UO9I9KhrwJewo8A7ry0/Cr1LR9L7ej9SU9OUd0XwJe5wY5/nquHc6steDqTjvijKHtuAuIu2VmPk6b976FOWo6kNSyXMZccYyGfx0jPI1Lcqv75EpZWn6pUn91dAp/Sulq1LT1L01uRnLZnFW3E56E7j0KcJHslNxGMhyhFTl4LefP8dEPZSMTk6SNm0Zfy56c6frcOJPP7gdr/fjqjy5I/hfcvvyUeXLF+l9y/L+vky+p6Zr8MFjJ21KF4wVhbKHLjPVb3Gtpy+mjJcrurCyz8n5rrc6Peacj2zi/hOrJRE+eqf8AMfEog/8AnS4lEwJ3rWYSf9fg/wB/9HrzX9RhCc4uOXG5K8ZeJMS0MGetnqejaMuYH8Web8ffoXX/AKY0pCDIvHN/6SvnoserxN7TCrrcTdtMz2nqEoC+b88f/NN9R1dGLtiFBlkv2wDd35ceQ6Z639Exdr+pVFfT4eT6uHH9uq5f0oQjTrQou9w8N/MuKeOiLPi8S/gwy6jC/wD1/BgGprRsBCVLHP2vP2TryHfadgS3KuVMDkK+fNdMT+n9Osa8CXC7Y1xQc2efPHXQ/pmM923V05fg+OLp8PU/WxeWyfr4uW/4P+wsj6np75UBcaA8EWnxl5P79WS/TtuW3gsy/j8dT0P6U1Yxn+r+jVUEWQSHLuHBb93z89Ua/YunKr2Vdksjbdjw8/8A46IpY5OoMIpY56gzN+leoyhu26eMlh+4ugDmPPWh1mOrGWx2PNx5F5/7dSh/SzIf03bIR3JRqDTuiW01wP4xXV3pfoptlHVWM2XP8WxNoVX3Xok82N+pM59Rjkr8ghqajNpJRQ58Of8Ari+pfo2x33I+px7RK88nydF+paJoLtpHJbjOKx56Vw73UmVHbG8bnI5qg8Nfxz10X3K4llJSVou7rTJy2x2pdyxmv2x55wf2+/Uu5FGMruX0tV/9q+ePPVsNM091m0Ffz8r89R9P7J15W3WJUN7T5Pv11pK3wiW0lb4Xke/012trqJW32x/3T/p0k9U71nqSeGcqjWcGD4rBz1ovWu5NPSNLTuKgFeD4/L/36yuno3MfcANDGq8U+fFj9+lun9Unlf6C3T+tyyvzpfkeesyhDRkzbKpt5w0L90D+esVq6izkxWK6RujuuLU/ZDmVS2AmXnEc9aL+q+7mQ2M6ZWxyZIl+fvS18PjrKy0ZydSUVgbqd6DvuW2EbktcycByPB1pYlUdhJvdGu9AludRhaR1FvgkJZmlXi7+OnGrpu6KDTeA8/5n+3+vWd/p3XrWnVMZ3tSrQvbxUcilmLKx50XdaTJjjhEbzZ4rydByakEi9WarQ1H9DRS2tu4M48/+fbrNd7H/AB1OGS+eG204PGXp76Nr1pzMVG23+ekPfadEdykJBL8jwLx9k6zsCrJJCXTx7ckl9+5DudGLe6KqNMRUwcvN2/2/D1l3Q/UnLTbJEcxnxaWgspN5fpWviutfNK8GPx/Z6z/r/ZLqac7YX9lygVZx9N28NV1oYZbocRd2PbyjeFTFKY5WNjhL2/8A235em2lD/DjuJSwCRYfFq7la8YvnrH9n3upGcpzixjEltfqlfBuLyr5q6WvPT/tO6/ViPhBuqC/JZn+cdTkgyeVXsEkQHZI0xxE9yfVbwty5L6I7H16YJo5xuz9N3Vbjl+a6u09MI7QCNODgvlr5eg9TQ04F1GEI/TIu1czJPGU8fzx0D0yVSVkNRl6WrNb2vcQ7iJujnN/Z4aRvP/TpX33of6TvGUhW28xit18IL8fB0j9N9V90WEZwry/HjxmzLzXW17LvY6kKlKLJMg9I5ISwO1x7Gflxz6eVx49jNpFOLPmsZ/3K6l23dSDDNDmMVsvx9jhOnXdehRlPcNfair8P989L5f09quN0cK+ftnBz4vq6ywktsJHPjmtv9wfX1dWJqSNbUKzUnH22qWGPPzz0T2HqGrN2xnwG4n8L7qT9wceOMdRP6e1p7jUnhb+rd4DAlBjz8vRsYaXbwN8v1JXni7+avAdVlKDXatv4KTnjce1U38C+c9TXntjFkRfdcsRec/f7V8dMND+nMe7Ulf8Ay0AvKXefv0Fqf1YRSMYxLSs+HHjzf36C7j1rWWt6W1VMf2snYhd1F5a8X1bsyvS9KLOGZqlUUaM9D09tZfhvJ+PH+nnoPu/R5A/+nlGHHtI/HixPvz56z2r6rqykDKZTySt92IO2uHn7V1J1tWDGd2lCj7tqotfBhf8A7mupWDItuRywZI7c/wCw21e0hok9TuZ7iR7oBylZ/ODijn79evrHbMqlH9Rc0l1WPpX28hjpR3TKX6k3dW1JVmX0lMa4PFVz1b2WhGMC4En911u3UWqc3X811f6Kq5N38aCfQVXJtv40MDsIaGiyZ7GNyE2soxiZCzLR9/z0k/qb17VNKUo54L9w8tVt5KS6Xjj41U+1nCOnCf8AjfVv1GhJN1UM+13JR9J89YL1Put+tqRJIdvBA04XulukscypaiDZzjqOmqcre/v9xXA+529mY1PUdSdEhCTLaPuXgkXK/ccWedzZTWn9E7aorvRV3G2vdVZExIxgAx0g0u7Nf3ulKEMRElglF3QJYjUUQqIEUMNvT70ruAnt1FJxl7cycPhwFiV5461p/hqqNKOxj3SRKwEHcU07fPnzfWl9H1dnbzmRN+XPL8D1ntfSuYvFVw8ctvFY6bRhv0f04y2yuUro4ItV8v8A89Z3UJSgkwXUJShXixV6n3stWUITm7krcACxpkEbxf8AODqvU1Y6REV2l0fB5t+OpaMYbpeyRLDaicUNcnQXqXcyISbOFMlFRf7i0V9/4WIpJKK4GFUVS4RnO+lLVkaYwjOSG1zUTfKW1mEbVi3Y4/jobRIunswx2MljOO2pxGJOEm5MU2lyvBWcEteLxVqgD5ZMt+9uJCWfmL9N7rsphBhFICrCl3olMF9n1YEzb5wZOm0hZu3Yb2WtsIsW5kK2KtC3JW/Z+2qj+3gcdbOMYy0rrgwrnjwvH56wml3Mo7Z2skl7mTbEP844SE3LkUMsb61HpfqkiosZakNqxmlWktrCXjcN3n45PchypvaLxl4Hno3qUT2YnGcTdbilQz58l146aetem/4MIlhCo2c01/uHjnpF3JZGcbg/ua4iC0n/AJ/forsPUA0zTZCSzn21Iq0G65MdIZMb7lOH7A5425Kcf1IS1S9rivmsx+fx0q9f1Bi7vcRQIvy1UisiKZ8X001dN3pGnzTn7EUrEX5z1V6nIdKxSnInxl+E46PB1JDEXtGR7ju3Rd89RJyQkabdu0feyMV7bl7uZYOjNHvtu3VnKQzJO2N7NpyWCR3bbsM08XlP3/azlqTNm/nEW5BeIge6EbFRNrlvg6u0vaGm/p6UUwzXNKXKxrUuy6NsRELOnXFNFbSZovTu6lLaxluKybc4auWaOT/46P7Z3baCUR9zxnzd4Hz89IdLuY6kozjP3Rkhp+8t+mG2lihgtxhxHy00PU4xqWZYSW0xvFspB30XVcZ4rpeaCKdr5DZaDGSxQilEVctt44jd+M9D9v3C7SYaU2kLUQMm6sJeL/HU4+oxle6UawxM87tuX5vFfPUp+paSH+JEbNsrH3c0fPPQ6fsSkxjP17V06G2jgLr23z/v+Ou1f6s1OQ4MxILWGVub8V+eg+21IxjHZElHTKIj4D2iv5HPjr3dTKUpMsJliNUjK+M2c/HQfpQ8xAfShe4oP1PVNZPrQb+PGcefPz0t7nR3Rl7pKtPurDWbptK8/PXs++IwiyTbEpZJQ8Z/K/bpTp+ts5MdOJJLdqgsR+rIByHn/R6JDHX4VReMElpJDXW0owix5QKG/Gbf/OehZJObK20024yHa7CqE2vtfqzdtcdLz1FlIIkffI2bRa3LJZfTSx34vmLm3qvtvUZRnKILGJX1GIbtlkUuOfpTc1zd9E7H5IdPka6uqiXjTNr7pEfa+XO4kS2/+NBOv3cdhOX0SvNII8chSnWd7fXlOoi/qt7tSW36UsLwhGW1sBWJgo6K0vSoS0yvbMf/AHISdrtG91y4tbOW0vrnCuTkG6nrDxDT1LjV4op4zn23Qpfz46lOUtSIk5xftDaVeLJNl4TPHIdA9r6LFQkfTEsGtqxjFCDZFTK25f7MvTtQ1tIVpts3DTb7SRVhx/165pLaJVvZrv6ig/oT1IXv04soo1ivdjhKzT8dfF9pqbmMndLdf1bbdzEtxVrUS81Wbv7j6rOBpS3llcdfMe/7S90oE9KMnB7Sg4C3kuzNdLf/ADp1FpiPRRbixT3Orq6TCVo0A73crHFQ2s7/AHc8rfRGhqTJwnpXGNH1jcjG03eV8Vgrzl6C73TYiOrKNSSmLaV9M52XQERtKcmTqXcepMXbE+lnGVbhdkSLKopu4vk5G6C9WrHHpmt9K9SjqQ3tl3HN8C0/bowXTixOOIfOeb+xfPWLl3DpeyECTie3H4v2r+bpvODCOO2/qVjDdOG+SCUmWR+0tKobLvnHSuTE+UWk0NNId67ZRMKyeSvA/FZP56zX9Q6kGctoQjGlXzLiTt3Rsic03adXeuerav6l7UhCmkONkpuxOLINycllHSP1HuJtXUJR3btO6LZOTcspyxQxcEceTomOLuyspaoH0O1/UlCZNDdE3BIlYDKVRk00H03jbYPR/punvlKPuJB7AYilspJIZGnL3YX2yOfuJrZjCPuiyjKRbnbQ8XTK4fFSG3avWg7f0XMWr3x90P8ADZ4sI80wL2nufpMCCEySpcgmLNQ3MAlpfpx3e33RjKV2sJ/p3v8AdtErjTcrt6r7nRN5HG2UIsXAEvaNkPo09tXx7KfB1odf0tdKhJwGvdHcgyuSDYlxwbazyXYj9S9KlGMZapLTlFlH2kpEtMGfis7WrUE/y7b6pGa9zuBh2Hrero41dNhAS6d0S64ysYnimY4PI9aLQ7gnC5x3CXGQiSHzFP8Az+3WNhqQhOM8yg6dO5gEoG3Tky2vEo3Gxrd4ehu019XTF0p7duedw37KcURuG74bgPhKvH3bLqXufQNGom+2KDQqh4MeeB/l6Veseo6MViSJMxZ5xdJdHuG4tvB0i1f6oli71FU9rGkvbe1GvirPEqLDrzttKLuixhKTFIF8S+dqLBirFiST6vjqI4mn3MumrtAfcaTqSlOUSZCNyqby0RJEh9+cSAvbwr0V2Z+sMdjNj9ASjuhTLb7jjMpINe7NBQUaosobYtziFXKVDE3FGBIRPGNpZXuLtHV2Wy1GTIcQZXFOKHJQAlm3hvB0dsqudhOlpS05Q02UZiLGohK5YM2G5qnIePN9dq6+nEf0yR7PqAWCX7dt8O33YPpc8nXvqhcKZynUn2EjhwALtl9SNW5iIsiqu37bfefavt3svqVCW7GwkyjnMVuj22UvVststlLVj+nco6am1FIzjPdcski4puDgc1t6lPt2BN/ShGO7dHfL63YvsapsWy/gs6N1DX1IiRY7l4s1MjFREGNtBIraL5Oj+z9JjAiTWTIdsVE3BuojVL7eea6o50rZb5Eun2qCEZau4iixYpFrcI4Zf4ZY2GM+7o/T9KuQDsGkiWe053FpxKuC7ycPTbT7WMdm7dUz9W5Fbc3GLVVRVHVehoamv7oWk6kMBzHxlxFvn8dDeW0dca5IaXpMQf3bvF+15fNrl8vXa3pXuZFYR5q5Uxk0FCj+MGMdM9D+mNa7K0ySrFlnMfw1muHx1fq/03qVab8Ux3f28fbpd54X+IG82O/xIzMdAkxlFkpGLblPcURIoe7bdnxm+Oq9SISNTYbyTuZbgr52igy2xaLc5LllyaToRqpSjuzbuTNNW8R/PjpZDsIbHdKCSBAHMGRqKWuZYE87fjo6nZZsK0Owh9IgpkI4YqoMW6Bax8cdTibYISjGQRN35ZV7Vwbho4691TjbuiyDiJnFLnwbj/8Aj9+p6vYT1JbcKtgHjbf9xtPwdUv3ZK9yt7uKkqAZsGvLXt/kf9+re09MNSctsFK+koD7vwtv9um/p39OMiE9W9PKy08ZzhU8tXj5rplL1Ej7dGEZbWn3RiH/AH6Xn1KWsf8AgBk6lfhx7/kE+q+n/q6bG6fHx/P26wneaP6MpGuCkKjf7vqk1QH8/Y4rr6OPQvf+nR1ipDjIjSP26T6fqPp6fAh0/U/S9MuDAdz2EZ1uPqKI8oV7s81x+WulHd+jTht/T1JMhLDFLVytvnLkXHnp/q+iT7OM5S3SjeFbKXGeTFtdR0+4hqae7CWAVbbxZ45614ZLVxdo2PTONp6MH3XcLbLdKigZLEye0I+TMKG758dXepwhJgyp3HEQr3VwDiv2vLRyHV/fVvlSDKXv0xjWzkBrErtC781809v22ps1oiC1J3YAN2LlnMZcWrbRh6d1VgmqLpTrRnEmydiMce3TrBuG5GSO3m0qvcoutr53x0/1CKQ9kdsoxdMQkUxlQSw8J8NEtKmJKWnGM2/oQMEZbpRpI4avGYmPijuCcNJiEiL71SppEf23+25F/ShzlqtbBsP0Yz7juZEokz/FY1uiVvdlWlIwzWKifnrW6MNtSc8NRiO2V2y3NU0hgKOst6Rr1rS05DudMPaQiMtv+IIR/c/3rD1qdHWlCAMycaIVVRQDdJHzj/UA+Vc12kclbo7W07u4x4kRYwjew9yCtXdfJefPSr1MjLSAkacmklxsnEjOMbFw6c63RoxbXHTvuiwCosR+12MSngyjS5rpF61pXFgSlVsdR2l/TFTb7QixPq+wFqdUx02iXQm7vW1GTEi6Ysl9hTqruQH2ybwRq/qKc30NYkmrMjpp7NbM4ipLZQDKMljL2YBjGqMRo7rShOpxf1GDtYsKCQB+6XuNsLMtcVHA+QSOkiTmWQGm4akoktNPG+OI0VwvtZUt9qoii/TnMjujK4IsoMY1TRmqYYlEsY4mbVp3S/T1CEdpOpMqu91XNiGaZqts4V7gVpobtZT09Q9keYxniqLuf6mfZdV9NcmJR6v0NCVjpSkNV9VSR/YNB4nVRt3Zi8dTXksuSen2ikdObGMaWiIg7fh4kSlVMWVpn6Y9edz2lBt06jIPdJ24YrK5MqWpRtXFBV5LJ6mkx3DLTu/rjBtIV+z6q3UyImE5c9W9l3U9WRKaEI+6REkrmkLavFIH7vO7qN8ll7lun2CF+3ccxd+RkG0U35NqVJBP8r0x7ftjMox3M03YQMbVkMvc8tX5Gsdd6Z6NsWSRIoWedrE3FlcJ/Px000wmsdO6KCrdwmRsx4z/ANugykESS5PI96Wxibm6U/a0JfzZxXz0d2Ho2rbOQR8s0o4P22t/HHRHp/anb3GKT1c/f9O81bmTfHwdWauqzkbpM28eC6cEf5vpGeVvUOAE8rbqHHuWwlCMmx12qLIAc3XnhBv4Oqe69YnRGAacODZyeKxx+Do7t/RVDf7Y1mItr93qvU9U0NKLHTrVcvN5z5/7dLJxb0u5/f6CsXFy0u5/f6AOn2+rOVEZq8rJ/wBfgz/qdWa/p+pGO5XD9IrnP5q/9+gtf1/U1CNLDfXtiMXwtrnjk6B15zhtm+XAXeS3J5E/nHx01HHN80vgcWOb5pfHI41O5doORLYy4teGxr8/PQ2n2GkQIxjZEsp4B3U/7V8fx1R2/qpKxqXA77XNtDh5HF+OjdCQ7iMiDf0hn7N8L9vt1zi4fBDi4oh2Oz3MfcHBLg/ABWPH2PnoyPdz4KhSG6MY5c/3+9fPVf6sWVryUNY+nGPNPUdXTNQpRWpcY3HlD5PP9+hS29g2k3ta/cmyPbGcly+fN/n+fFdS1e3GSru23Fb2t38PP56jo6ZIiAbiz7VyeNxd8X0y7X0lc6oW/wCVz/LWeqSko7BTmobbGsXr1n1RraoUON15/Hz1bEoPPSFGZRX3nbk4MXhw9YSeuaerqQWyLR/mW0TL7uPtXX0Dd1iv6h7Z0+6NWMIk50Sm00cOywBwc3L4rp3o57cfc0OhnUnD3Mt612MZRJGHc4uNljdq4cf81eKwijv+40pkLiK8qvvlkIyYv1BQ1blMp1qvU+1NWBqDvkXIY4urxXixT/V6y+q7tZnOSxBCOoXlUq5JCruqp8cc7mN2t+DRl4slrem6sV2JLZDcyJyDzjAMVuQAmXAvIJpBFlL2uBIk7sFjbt9sW3gl9Lj2qMO276e43TjtYe/fDKM9qEYjtn8Dxbkz1CYziO3fpiJM9kV2g1qMfZUnbVco4Nz1e2tMFKgXS7iOnqb0khAlqCUXJ3JGMcAMgE+LKetZ2Hqc5GmSjCfEZTjGVeWMiKkZRQ8HBXwmTO8nlhGMNUWtu+M423tBl9NjHaDxX0yTq3U9QnpzuO7eqy90Y7WqX6XbKi1igbjBwVnj7itM0c+9EZajIjGfMkWUg4hApWvA/uyXfSD/AIy6lEpfEBRSpbThRlT7yXPnFHQvqOrLVlvlqOrOXkkS2gNxjSUxZiU0l5bejPTu3ifVqNbmeokfaHv27Zfslc910ZxFuD1WMFFWSvYA0Ow/XlqbcUjEKXLJ2hHL7ZS4sdiLiL0TDWNact77N37tTbWmji6Yy3Erzd7HPhqe72k9mlCM5S901zqmJTrdnTlJm3tpBrG3MnV/VVnIiN6ntjArlF2fuCru5WvGLJt8nENbuVJSk0N88xt3YJte5ThrayCmR0X2czbHd9UtKZFliW4LdxVTilESVtggDiqccT+mUa53WMVCbDaYajTe1CsRt6loaMVlpkV/TsjqQtkwR27toXV5UyNU1G+dNE/JPR7J1KJSGGwIEpkX9whEXcGy7tyGOetF6V2EquUlTNVTjcZiYbu+M9LPStCE9TUlZ7QZRMQVFcOcG3wZz5TrQ6OhqakqjUWrSN55fqougyff8dBySoLHW2doRdeRGNg0GDPHJV7WPj46fQ7HT02Mo7p6kIsbFIjXxx5rF9Xx0I9vp1/+5P6k8H+lHx9+ho9vQ5wH2fNVz8H+nWZPL9TjS/mKyy/U4dL+f+CEdMKjtb3eEc8Bnp32nZR0zfPbuDL4DLj/AL9U+h9sVv5vj/8AHjjpf/VHqFyjoxlXO77NDFR5Az/boDvJP6a/UXleXJ9NfqC+reuS1vbC/wBJduDK83K+I/b+/wAdL9LRjE3KLURfmnDXHl680DZDNRu6KqvNNKLy30Lr+q6cYVEVT2kfzlHOTdf9utKEFFdsEacIrHHtitF+p6mQaUu/pjbjzxxS+erIdysqltFDzzn79LNTvYxX6tu2O6YlXciq5Wz85Pv1c99Ca2LRiTIAD932il5y446J264LuuRjKMZ0MbzQAWXjdzgDl6G0XZZbOvHIV7nPhqRj8dQn3EYM80lgyTnNVx/lv79S7f1FkUSkPLHjnmz5eq9svHByi3xwGx9V3GxHU2l+2WP+Ubv7cff56Me90BPdq6W6imImTI1eD+3S1IEVrgTjiNcFfzx0JpjCbGUpIbKrAHH5TGf458DeKL+AUsUfyNp6b3GgNQbWla+XGa+fHV8/W9Iv3GGk+/8A4dY2MyBZbnJ/lK4Ptj/Xqf6k3gYVd3HdefzZ/wDPSz6RN22Ky6KLdts3XcaW6KeHD17pw9oNcdD956h+nKIlkvNnRUZ3xx1mtNIymmkvYlXQXqPZE9NiY/gX71fDWL6M3dcnUJtO0Qm4u0fOtPbmEv8ADjEeW7yc3+7fgF56U976VFGUILfuvcBVfh3cF8X4rr6J6v6P+sLtCYe1+fs46yLoSjNg0ShgvmnymBWvHW5gzqe1z7G9hyxzL59jKavay04B+rEJxbJf+57mOZIqWZqO3dS8uVxpzlKRprMlZEjPchFWLK/ojUpW/EpX8u37701LnF/SzusFJV8+XAfbpN3fZgmqCMrlLSjpi3zByVFiyQSuD79OwyJk1QhdD9V0zfCUqWTva2lx2wmilxdyUxvImTq7T1JkpEv1T92nPJMbLCVx3mcX5Ko46j3fbSnW2wlE31G4sNzJkVuY+6IvIPk4Cuw9SjEHdHS2cE5RlZVVGZ4upESPEisHRPBSlewbs9M1GUZrKUs1KSMy03Ew9vLIuQeVcnU3VkEYK7IoyjLUzEuMUvDjJkrF43dVyk6u3c1KMkFcjbgjuDbZFumndZXVzrJqMNTVlWkrX7Y7bRSXmOPpM15quuZ3HBTrd5pqDp1aHMds0X6vcIcZKRrEbplPT2kpxWRLLvqVXbG75l7MSA3DHMal12yc47jTohCwjEJSUNswcSxmwxWHNdVT7mc4x2x2SCIFr4sIuFlJZNyt+ELua9jqJ6QqAbWt26AbkcQsU201AW+UWs9GaECW7V9sJkl27Y/UXJYykJASG4FouNKZbNXQnsNSTumx3Snco7o7TJWL92nup5hNp699NYxlJnKbpk4SJFGZDctQUrECXO5uvkBN6s7xZp/Tu2jpQjF/TUGMpxK+6nz7l/PTz0rR/T05a04u+0gMhq3kawf9DpDp907lU4WvmN1OomavJzzz1qPR9mpo6kJWEZPOKPn8c9ZvU2o7/Ur1HogvbVgTFXc2qYV8/esh/v1ZpBqTjAwuf4+Ptw/+V0f23oNHu1FWqrFecdX9n6ZKGpd4OPvfh6VlljumLSzwp0+OA+OmRjQAH8B1870W5m+X6k5bmSlt3yJiIZP7dfR06y/9SekEL1YD9yFH4+yXmnF89R0mRRk0/JTosqjJp+RdHUi+1r49xz8889Zn1bsWMWUJaf8AhyYqsmdSfaGnfv8Ad/ej460Pb6pk92MO61t+KM8+Mfwdd3ECUZBtiAm6sxmP9uetSMu1mq+TDdvuYLeQ/wANjSY9ptdrKkuanEkMZ6tn3s0jpykQIiSbI1FlLcmbtOQHOTHDjvYHbEa0yUwqDK0G4rVcqg3zfSrudTaLPSjnxGDe7N3B8m61OemlJPwGjhk1ev3IaffSqW4JR/dcp2FCefdHehSjcka6lrd4z06p9wNi7ox31LmPu2yx9X0iWPVvpvpeoyZafHt9lYRrdn4nFlcfuvQM/S5wlFJwkwdoL7V2oh8SWII81Q4Y9TqwEk4uhppd+6clRb87qKfcXu+nEX5G0FrojT19RjujCX6ZVw2y3DFsyrTus84cnSbT1Zxg1ctMmiJW7MpQEUdSKyVvhafqxZp60tIiEye8P8RJUxj9QZa5JSxeXOOocLI2x9/xGMNQjTfNgpKTgWUeJNJsrDjNnTDT9Ud0vbYYqPP5brHPWWl6skXTbhD3SZYVIy22LFWRVVnjnOCTSl+ojPRhqTN898hBupEZXcTc7trfPhGxSgvJ3clyfU/U5XpRk84f5eS/j79U+nd2Q9sqB4c/267Q1TU7XTdwLGK381gfjoPVuj2yWClcbnIHuokN8v2rrDjHTg/cyoRXa4P3Hv60f8x/c6t3dJNGe1Er3WMXjnPHRT324QuKXxV1wJ4xzn46E8dcAZYmuBl0F6n2LqRqO2/+aN4855P46j2He76rIHOP9a+ejW/tXVdwl8lPVjl8mH7ntWEXTfqze7zfKof5aL+A6V972hYbVZYpRiy2u13J7cGcAtDfTn1/vE7mcbIAGUw4oy4+r+9dLjRjGpxnGTIC0uyPJFOLc+eDrcxN9qb8m7C3BP3Mrq6ZohuzneESXtkSpTaBFdwe1Lzfz1Xqk6i/qxZNb5Tke6O6X7pSfp42qOGuU6a976aamNxEi3EiZvkaVyf6/wA11XPV05R9047tLbu2xn5og7f81mZNmPi+nO7ydKFIS65ujL9VI3OP0xQMTkkogsmv5MZq7KnqJCchnl2qhc51QJ9M0Y3v5+u4o5K09TTd8Z7TSmhcQALfa7V2yILG4xvHjPQXbapulCrJkf8ADJb8BdxfCWJLPuESkq3PgpQDq6ij9EbaQdMN13J2EXY1syFf7Hdp75xHmUgkpGKxYhKVEjLGLnDgXn3XMLjVSdXDuhO2Ym6DZK4oBujJ4jY+eqdH0+Vy2hEbolINQJEfamJK3t+znNRvu5Ucjz9WTUtSpxlGMK3SzcalEpAkYyuavOXpj2sdOOnp6e8N8QTNEvquk+mUEaBpunHVDDSjpxZafu1Blj/MY3BtNrbVPA/nofdJTUkoQajC1o9o1Mtixx+0wjl6hqy8lRsNDtwnuQbNpXFLeDw9W9v3Wz6LoWOAK8VIc8A28ldBem99GeyNxlt853YsyXiV1zznz0fLTjd7RzS2VVWqX4oPnpSenUgkqfIV2fqk4MY78r9LIS6ZYvMrzx8fbrR+l+p/qY+Dm+Xzjx/89ZOegDdpTZXN5u/k93H2OrvRe7nCdySVNKGE/wD9HnpXNhjOLa5Fc+CM4tpbNx1GcBEfPXac7B+epdZBicGS9d9HdN3wjccov7JVXPgR5OlmnON3IBaFrlvBfL/2vrfyjfPWW9a/ptLno28teY2Z2f2460sHUJ+mf7mr03VKXoyfuL9S7KaDP36D7/sYzjtYmQCUvdkbI5zTRnwnXR7hqpP2JI84Dcv7l8fnoqvl4Mo4+/8AHT24mg0Y59N7nTibQp1CKQlNQKC3cOW+MGOl2vqu+QpKRUdRIm1xiRLd5ibnGal/ma+gasMYY08CYu8uM3XQM/R4SZUMGypRm3VBk/is3+ejxzeWUaMpEX/3JwxGpQn+nTFRJG7MK+aVbq66nICLHUYaEi02+4SrGUCxuIU88I5Qb91/TMJyEukojI4c3J8nL7vv9+vH0GSbW5L7WVgQKxIPMaorn2n56v3x9ytMR6zqRxKMNWO6SW3IeZCMr3Es03bty31SdqDJr9Qk2lS9rwjEY03eSWc3G6emHcSWfFyZyx7EismhkVY5ib4/BmrYz7VJv6cXVlciUSMdo2XstRgOBwnGfF+4665Ppvonaye022Vk+OGqOWq+beu7b2EYq1GKleAzW5bf567rusFu5yXyIt3Oa+SXbT3RjJ8S8fDmvtXUo61bn/L/ANbrruu6lrbLNK2jgCIF0jj4K9wVTn5W+m3p3dmppiFVjPydedd0HIvTYvliuy/n+4F632cJkGZear+F/wBus7raL+nMimcwuJgo5+evOu6Y6aT7aGukbcKBNQYyZORSP3u64rx+egtHsozWpTi5hJwe1v45bL8dedd1pp+ls0nwLdXtmGrHTFWDH37mMkkSbaK3DGxReC0OqNTtHmyrhPEQZmpIkDWIUSPpMJhoK7ruiJvX5APKKO4l7dOvdFIagTqVRltijZUpFVnxnFp1L1mGt+vtlIJMIEGLLGKlFX3bbXndh4wHXdd1ZakvyYPhopjqOprukUrJvcDH2lRBpXEaXH1SKervTdaUtOluMIjLcsrHbqSqMnbmNAYpyJw+dd1aX9i1+oceiasZR+k9smJdeKvIWe7c+bu/PTTS7y4zZlxtGJ8cV13XdDnFWxpRXAZq6m3a/LVf9G/FVx5+3VetoG4Q9yhiScLKsHDlfl67rulAPuab+ne7UYeI8f8ASunXXdd1kdQksjoxeqSWV0d15XXvXdAFhT6t6HHVbKjJ5fk/Hz1ke57P9Ge2oNOxor2ybo/nLfPXnXdaPRZJN9j4NXockpPsfCRJ1dSEd1kmJXx+eMc1j4vqvX7yW6MCiUjKllpF/k93Xdd1oxSe/wAzQZ0O/uM2RiN8fEWnHzZ88V0Rq9qWRkrQHOH8/ezr3ruqy1LRW90Q7ojXFYcnPGc+HnPQmn6dp/qOKWO6zC+C/l+713XdWjpFm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91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59633"/>
            <a:ext cx="3240360" cy="5065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	 </a:t>
            </a:r>
            <a:r>
              <a:rPr lang="cs-CZ" sz="2800" b="1" dirty="0" smtClean="0">
                <a:solidFill>
                  <a:srgbClr val="00B050"/>
                </a:solidFill>
              </a:rPr>
              <a:t>CK 5/6</a:t>
            </a:r>
          </a:p>
          <a:p>
            <a:pPr marL="0" indent="0">
              <a:buNone/>
            </a:pP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00B050"/>
                </a:solidFill>
              </a:rPr>
              <a:t>	</a:t>
            </a:r>
            <a:r>
              <a:rPr lang="cs-CZ" sz="2800" b="1" dirty="0" smtClean="0">
                <a:solidFill>
                  <a:srgbClr val="00B050"/>
                </a:solidFill>
              </a:rPr>
              <a:t> CEA</a:t>
            </a:r>
          </a:p>
          <a:p>
            <a:pPr marL="0" indent="0">
              <a:buNone/>
            </a:pP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	 </a:t>
            </a:r>
            <a:r>
              <a:rPr lang="cs-CZ" sz="2400" b="1" dirty="0" err="1" smtClean="0">
                <a:solidFill>
                  <a:srgbClr val="FF0000"/>
                </a:solidFill>
              </a:rPr>
              <a:t>thyroglobulin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 smtClean="0">
                <a:solidFill>
                  <a:srgbClr val="FF0000"/>
                </a:solidFill>
              </a:rPr>
              <a:t> kalcitonin</a:t>
            </a:r>
          </a:p>
          <a:p>
            <a:pPr marL="0" indent="0">
              <a:buNone/>
            </a:pP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2016224" cy="864096"/>
          </a:xfrm>
        </p:spPr>
        <p:txBody>
          <a:bodyPr>
            <a:normAutofit/>
          </a:bodyPr>
          <a:lstStyle/>
          <a:p>
            <a:r>
              <a:rPr lang="cs-CZ" b="1" dirty="0" smtClean="0"/>
              <a:t>IHC</a:t>
            </a:r>
            <a:endParaRPr lang="cs-CZ" b="1" dirty="0"/>
          </a:p>
        </p:txBody>
      </p:sp>
      <p:pic>
        <p:nvPicPr>
          <p:cNvPr id="4098" name="Picture 2" descr="C:\Users\Kveta\Desktop\San Diego 2014\M27896-10\P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40873"/>
            <a:ext cx="5040560" cy="48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454928" y="1400201"/>
            <a:ext cx="72008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lus 3"/>
          <p:cNvSpPr/>
          <p:nvPr/>
        </p:nvSpPr>
        <p:spPr>
          <a:xfrm>
            <a:off x="634948" y="1459633"/>
            <a:ext cx="360040" cy="4572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66421" y="2425617"/>
            <a:ext cx="72008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lus 7"/>
          <p:cNvSpPr/>
          <p:nvPr/>
        </p:nvSpPr>
        <p:spPr>
          <a:xfrm>
            <a:off x="646441" y="2485049"/>
            <a:ext cx="360040" cy="4572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466421" y="4543044"/>
            <a:ext cx="72008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66421" y="5805265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postup 5"/>
          <p:cNvSpPr/>
          <p:nvPr/>
        </p:nvSpPr>
        <p:spPr>
          <a:xfrm>
            <a:off x="646441" y="4759068"/>
            <a:ext cx="360040" cy="7200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66421" y="453653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Vývojový diagram: postup 12"/>
          <p:cNvSpPr/>
          <p:nvPr/>
        </p:nvSpPr>
        <p:spPr>
          <a:xfrm>
            <a:off x="646441" y="6021289"/>
            <a:ext cx="360040" cy="7200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4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7200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 terénu chronického zánětu mohou podléhat cystické dilataci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Solid cell </a:t>
            </a:r>
            <a:r>
              <a:rPr lang="cs-CZ" dirty="0" err="1" smtClean="0"/>
              <a:t>nests</a:t>
            </a:r>
            <a:r>
              <a:rPr lang="cs-CZ" dirty="0" smtClean="0"/>
              <a:t> ve štítné žláze</a:t>
            </a:r>
            <a:endParaRPr lang="cs-CZ" dirty="0"/>
          </a:p>
        </p:txBody>
      </p:sp>
      <p:pic>
        <p:nvPicPr>
          <p:cNvPr id="1026" name="Picture 2" descr="C:\Users\Kveta\Desktop\San Diego 2014\M32589-04\P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veta\Desktop\San Diego 2014\M32589-04\P0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42484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…mohou získat  vzhled branchiální krční cysty</a:t>
            </a:r>
            <a:endParaRPr lang="cs-CZ" dirty="0"/>
          </a:p>
        </p:txBody>
      </p:sp>
      <p:pic>
        <p:nvPicPr>
          <p:cNvPr id="5122" name="Picture 2" descr="C:\Users\Kveta\Desktop\San Diego 2014\M32589-04\P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8115"/>
              </p:ext>
            </p:extLst>
          </p:nvPr>
        </p:nvGraphicFramePr>
        <p:xfrm>
          <a:off x="107505" y="116626"/>
          <a:ext cx="8784976" cy="652388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52444"/>
                <a:gridCol w="543705"/>
                <a:gridCol w="543705"/>
                <a:gridCol w="1565870"/>
                <a:gridCol w="2718523"/>
                <a:gridCol w="2760729"/>
              </a:tblGrid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Case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Sex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Age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Clinical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diagnosis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Ultimobranchial</a:t>
                      </a:r>
                      <a:r>
                        <a:rPr lang="cs-CZ" sz="1100" u="none" strike="noStrike" dirty="0">
                          <a:effectLst/>
                        </a:rPr>
                        <a:t> body-</a:t>
                      </a:r>
                      <a:r>
                        <a:rPr lang="cs-CZ" sz="1100" u="none" strike="noStrike" dirty="0" err="1">
                          <a:effectLst/>
                        </a:rPr>
                        <a:t>related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findings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Other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findings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F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benign Warthin-like tumor (15mm)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36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cystic solid cell nests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multinodular colloid goiter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solid cell nests,some with cystic change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fibrosing 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?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?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solid cell nests,branchial cleft cyst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61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solid cell nests,some with cystic change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solid cell nests,some with cystic change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thyrotoxicosis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fibrosing 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sold cell nests,some with cystic change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Hashimoto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thyroiditis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nodular goiter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follicul aradenoma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531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65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goiter with hypothyroidism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solid cell nests, branchial cleft cyst (20mm)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thyrotoxicosis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papillary microcarcinoma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fibrosing 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cystic solid cell nests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 cell nests 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MALT lymphoma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solidcellnests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Hashimoto thyroiditis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  <a:tr h="308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solid cell nests, </a:t>
                      </a:r>
                      <a:r>
                        <a:rPr lang="en-US" sz="1100" u="none" strike="noStrike" dirty="0" err="1">
                          <a:effectLst/>
                        </a:rPr>
                        <a:t>branchial</a:t>
                      </a:r>
                      <a:r>
                        <a:rPr lang="en-US" sz="1100" u="none" strike="noStrike" dirty="0">
                          <a:effectLst/>
                        </a:rPr>
                        <a:t> cleft cyst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188" marR="6188" marT="618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915816" y="116632"/>
            <a:ext cx="58326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0000"/>
                </a:solidFill>
              </a:rPr>
              <a:t>Intrathyroidální</a:t>
            </a:r>
            <a:r>
              <a:rPr lang="cs-CZ" sz="2000" b="1" dirty="0" smtClean="0">
                <a:solidFill>
                  <a:srgbClr val="FF0000"/>
                </a:solidFill>
              </a:rPr>
              <a:t> zbytky </a:t>
            </a:r>
            <a:r>
              <a:rPr lang="cs-CZ" sz="2000" b="1" dirty="0" err="1" smtClean="0">
                <a:solidFill>
                  <a:srgbClr val="FF0000"/>
                </a:solidFill>
              </a:rPr>
              <a:t>ultimobranchiálního</a:t>
            </a:r>
            <a:r>
              <a:rPr lang="cs-CZ" sz="2000" b="1" dirty="0" smtClean="0">
                <a:solidFill>
                  <a:srgbClr val="FF0000"/>
                </a:solidFill>
              </a:rPr>
              <a:t> tělíska – solid cell </a:t>
            </a:r>
            <a:r>
              <a:rPr lang="cs-CZ" sz="2000" b="1" dirty="0" err="1" smtClean="0">
                <a:solidFill>
                  <a:srgbClr val="FF0000"/>
                </a:solidFill>
              </a:rPr>
              <a:t>nests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5589824" y="1302862"/>
            <a:ext cx="484632" cy="1800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87624" y="3270595"/>
            <a:ext cx="777686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Cystická dilatace       a       proliferace epitelové komponenty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059832" y="1902516"/>
            <a:ext cx="26642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ýbuch 2 11"/>
          <p:cNvSpPr/>
          <p:nvPr/>
        </p:nvSpPr>
        <p:spPr>
          <a:xfrm>
            <a:off x="457436" y="931671"/>
            <a:ext cx="3033941" cy="233835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Chronický zánětlivý proces</a:t>
            </a:r>
            <a:endParaRPr lang="cs-CZ" b="1" dirty="0"/>
          </a:p>
        </p:txBody>
      </p:sp>
      <p:sp>
        <p:nvSpPr>
          <p:cNvPr id="18" name="Ovál 17"/>
          <p:cNvSpPr/>
          <p:nvPr/>
        </p:nvSpPr>
        <p:spPr>
          <a:xfrm>
            <a:off x="323528" y="4869160"/>
            <a:ext cx="3957813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Solid cell </a:t>
            </a:r>
            <a:r>
              <a:rPr lang="cs-CZ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nests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 různým stupněm cystické transformace – až cysta napodobující branchiální krční cystu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4876719" y="5049180"/>
            <a:ext cx="4087769" cy="1692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Papilární vzhled epitelu a  </a:t>
            </a:r>
            <a:r>
              <a:rPr lang="cs-CZ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onkocytická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transformace epitelu cyst – znaky </a:t>
            </a:r>
            <a:r>
              <a:rPr lang="cs-CZ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Warthinova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tumoru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1856099" y="3270595"/>
            <a:ext cx="2139837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519905" y="3270595"/>
            <a:ext cx="3652495" cy="8784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 rot="2188778">
            <a:off x="2296812" y="4230708"/>
            <a:ext cx="484632" cy="6530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ů 29"/>
          <p:cNvSpPr/>
          <p:nvPr/>
        </p:nvSpPr>
        <p:spPr>
          <a:xfrm rot="19770362">
            <a:off x="6678287" y="4225223"/>
            <a:ext cx="484632" cy="71439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683224"/>
          </a:xfrm>
        </p:spPr>
        <p:txBody>
          <a:bodyPr>
            <a:normAutofit/>
          </a:bodyPr>
          <a:lstStyle/>
          <a:p>
            <a:r>
              <a:rPr lang="cs-CZ" dirty="0" smtClean="0"/>
              <a:t>Žena, 58 let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Oboustranná struma – totální </a:t>
            </a:r>
            <a:r>
              <a:rPr lang="cs-CZ" dirty="0" err="1" smtClean="0"/>
              <a:t>thyroidektomie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pravém laloku žlutavý uzel velikosti 15mm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Solid cell </a:t>
            </a:r>
            <a:r>
              <a:rPr lang="cs-CZ" dirty="0" err="1" smtClean="0"/>
              <a:t>nests</a:t>
            </a:r>
            <a:endParaRPr lang="cs-CZ" dirty="0" smtClean="0"/>
          </a:p>
          <a:p>
            <a:r>
              <a:rPr lang="cs-CZ" dirty="0" smtClean="0"/>
              <a:t>Branchiální krční cysta</a:t>
            </a:r>
          </a:p>
          <a:p>
            <a:r>
              <a:rPr lang="cs-CZ" dirty="0" err="1" smtClean="0"/>
              <a:t>Warthin</a:t>
            </a:r>
            <a:r>
              <a:rPr lang="cs-CZ" dirty="0" smtClean="0"/>
              <a:t> tumor - </a:t>
            </a:r>
            <a:r>
              <a:rPr lang="cs-CZ" dirty="0" err="1" smtClean="0"/>
              <a:t>like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komponenty: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20" y="260648"/>
            <a:ext cx="3851920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1747"/>
            <a:ext cx="3960440" cy="31397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20" y="3471747"/>
            <a:ext cx="3851920" cy="3139704"/>
          </a:xfrm>
          <a:prstGeom prst="rect">
            <a:avLst/>
          </a:prstGeom>
        </p:spPr>
      </p:pic>
      <p:cxnSp>
        <p:nvCxnSpPr>
          <p:cNvPr id="8" name="Přímá spojnice se šipkou 7"/>
          <p:cNvCxnSpPr>
            <a:endCxn id="4" idx="1"/>
          </p:cNvCxnSpPr>
          <p:nvPr/>
        </p:nvCxnSpPr>
        <p:spPr>
          <a:xfrm flipV="1">
            <a:off x="3131840" y="1736812"/>
            <a:ext cx="1804780" cy="10801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034230" y="2420888"/>
            <a:ext cx="902390" cy="1050859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051720" y="2946317"/>
            <a:ext cx="0" cy="52543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1209327"/>
            <a:ext cx="2952328" cy="5099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galectin</a:t>
            </a:r>
            <a:r>
              <a:rPr lang="cs-CZ" sz="2000" b="1" dirty="0" smtClean="0">
                <a:solidFill>
                  <a:srgbClr val="00B050"/>
                </a:solidFill>
              </a:rPr>
              <a:t> 3,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               p 53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             </a:t>
            </a:r>
            <a:r>
              <a:rPr lang="cs-CZ" sz="2000" b="1" dirty="0" err="1" smtClean="0">
                <a:solidFill>
                  <a:srgbClr val="FF0000"/>
                </a:solidFill>
              </a:rPr>
              <a:t>thyroglobulin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TTF1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MIB1, CEA </a:t>
            </a:r>
          </a:p>
          <a:p>
            <a:pPr marL="0" indent="0">
              <a:buNone/>
            </a:pPr>
            <a:r>
              <a:rPr lang="cs-CZ" dirty="0" smtClean="0"/>
              <a:t>– </a:t>
            </a:r>
            <a:r>
              <a:rPr lang="cs-CZ" sz="2000" b="1" dirty="0" smtClean="0">
                <a:solidFill>
                  <a:srgbClr val="FF0000"/>
                </a:solidFill>
              </a:rPr>
              <a:t>mírná </a:t>
            </a:r>
            <a:r>
              <a:rPr lang="cs-CZ" sz="2000" b="1" dirty="0" smtClean="0">
                <a:solidFill>
                  <a:srgbClr val="00B050"/>
                </a:solidFill>
              </a:rPr>
              <a:t>pozitivita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88024" y="152400"/>
            <a:ext cx="3898776" cy="1219200"/>
          </a:xfrm>
        </p:spPr>
        <p:txBody>
          <a:bodyPr/>
          <a:lstStyle/>
          <a:p>
            <a:r>
              <a:rPr lang="cs-CZ" dirty="0" smtClean="0"/>
              <a:t>IHC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184576" cy="4248472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46352" y="1171600"/>
            <a:ext cx="360040" cy="4572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655306" y="2150339"/>
            <a:ext cx="360040" cy="4572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52478" y="2111509"/>
            <a:ext cx="72008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66421" y="1133097"/>
            <a:ext cx="72008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postup 9"/>
          <p:cNvSpPr/>
          <p:nvPr/>
        </p:nvSpPr>
        <p:spPr>
          <a:xfrm>
            <a:off x="632498" y="4329100"/>
            <a:ext cx="360040" cy="7200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postup 10"/>
          <p:cNvSpPr/>
          <p:nvPr/>
        </p:nvSpPr>
        <p:spPr>
          <a:xfrm>
            <a:off x="655306" y="3429000"/>
            <a:ext cx="360040" cy="7200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5286" y="4077072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66332" y="3176972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7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r>
              <a:rPr lang="cs-CZ" dirty="0" smtClean="0"/>
              <a:t>Branchiální krční cysta</a:t>
            </a:r>
          </a:p>
          <a:p>
            <a:endParaRPr lang="cs-CZ" dirty="0"/>
          </a:p>
          <a:p>
            <a:r>
              <a:rPr lang="cs-CZ" dirty="0" err="1" smtClean="0"/>
              <a:t>Multilokulární</a:t>
            </a:r>
            <a:r>
              <a:rPr lang="cs-CZ" dirty="0" smtClean="0"/>
              <a:t> </a:t>
            </a:r>
            <a:r>
              <a:rPr lang="cs-CZ" dirty="0" err="1" smtClean="0"/>
              <a:t>thymická</a:t>
            </a:r>
            <a:r>
              <a:rPr lang="cs-CZ" dirty="0" smtClean="0"/>
              <a:t> cysta</a:t>
            </a:r>
          </a:p>
          <a:p>
            <a:endParaRPr lang="cs-CZ" dirty="0"/>
          </a:p>
          <a:p>
            <a:r>
              <a:rPr lang="cs-CZ" dirty="0" err="1" smtClean="0"/>
              <a:t>Lymfoepiteliální</a:t>
            </a:r>
            <a:r>
              <a:rPr lang="cs-CZ" dirty="0" smtClean="0"/>
              <a:t> cysta slinných žláz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Získané  cysty v oblasti hlavy a krku odvozené ze zbytků vývojových struktur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1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/>
          <a:lstStyle/>
          <a:p>
            <a:r>
              <a:rPr lang="cs-CZ" dirty="0" smtClean="0"/>
              <a:t>Cystická degenerace </a:t>
            </a:r>
            <a:r>
              <a:rPr lang="cs-CZ" dirty="0" err="1" smtClean="0"/>
              <a:t>thyroidních</a:t>
            </a:r>
            <a:r>
              <a:rPr lang="cs-CZ" dirty="0" smtClean="0"/>
              <a:t> uzlů</a:t>
            </a:r>
          </a:p>
          <a:p>
            <a:endParaRPr lang="cs-CZ" i="1" dirty="0"/>
          </a:p>
          <a:p>
            <a:r>
              <a:rPr lang="cs-CZ" dirty="0" smtClean="0"/>
              <a:t>Cysta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thyreoglossus</a:t>
            </a:r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Mnohočetné  cysty </a:t>
            </a:r>
            <a:r>
              <a:rPr lang="cs-CZ" i="1" dirty="0"/>
              <a:t>štítné žlázy napodobující branchiální krční cystu, vznikající na podkladě </a:t>
            </a:r>
            <a:r>
              <a:rPr lang="cs-CZ" i="1" dirty="0" err="1"/>
              <a:t>Hashimotovy</a:t>
            </a:r>
            <a:r>
              <a:rPr lang="cs-CZ" i="1" dirty="0"/>
              <a:t> </a:t>
            </a:r>
            <a:r>
              <a:rPr lang="cs-CZ" i="1" dirty="0" err="1"/>
              <a:t>thyroiditidy</a:t>
            </a:r>
            <a:endParaRPr lang="cs-CZ" i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Intrathyroidální</a:t>
            </a:r>
            <a:r>
              <a:rPr lang="cs-CZ" dirty="0" smtClean="0"/>
              <a:t> cysty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3140968"/>
            <a:ext cx="8424936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024336"/>
          </a:xfrm>
        </p:spPr>
        <p:txBody>
          <a:bodyPr/>
          <a:lstStyle/>
          <a:p>
            <a:r>
              <a:rPr lang="cs-CZ" dirty="0" smtClean="0"/>
              <a:t>Odvozeno od 4. a 5. žaberní výchlipky</a:t>
            </a:r>
          </a:p>
          <a:p>
            <a:endParaRPr lang="cs-CZ" dirty="0"/>
          </a:p>
          <a:p>
            <a:r>
              <a:rPr lang="cs-CZ" dirty="0" smtClean="0"/>
              <a:t>Vznik </a:t>
            </a:r>
            <a:r>
              <a:rPr lang="cs-CZ" dirty="0" err="1" smtClean="0"/>
              <a:t>parafolikulárních</a:t>
            </a:r>
            <a:r>
              <a:rPr lang="cs-CZ" dirty="0" smtClean="0"/>
              <a:t> buněk štítné žlázy</a:t>
            </a:r>
          </a:p>
          <a:p>
            <a:endParaRPr lang="cs-CZ" dirty="0"/>
          </a:p>
          <a:p>
            <a:r>
              <a:rPr lang="cs-CZ" dirty="0" smtClean="0"/>
              <a:t>Zdroj rozmanitých struktur  ve štítné žláze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Původ </a:t>
            </a:r>
            <a:r>
              <a:rPr lang="cs-CZ" dirty="0" err="1" smtClean="0"/>
              <a:t>intrathyroidálních</a:t>
            </a:r>
            <a:r>
              <a:rPr lang="cs-CZ" dirty="0" smtClean="0"/>
              <a:t> cyst – </a:t>
            </a:r>
            <a:r>
              <a:rPr lang="cs-CZ" dirty="0" err="1" smtClean="0"/>
              <a:t>ultimobranchiální</a:t>
            </a:r>
            <a:r>
              <a:rPr lang="cs-CZ" dirty="0" smtClean="0"/>
              <a:t> tělísko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3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756320"/>
          </a:xfrm>
        </p:spPr>
        <p:txBody>
          <a:bodyPr>
            <a:normAutofit/>
          </a:bodyPr>
          <a:lstStyle/>
          <a:p>
            <a:r>
              <a:rPr lang="cs-CZ" dirty="0"/>
              <a:t>Solid cell </a:t>
            </a:r>
            <a:r>
              <a:rPr lang="cs-CZ" dirty="0" err="1"/>
              <a:t>nests</a:t>
            </a:r>
            <a:r>
              <a:rPr lang="cs-CZ" dirty="0"/>
              <a:t> ve štítné žláze</a:t>
            </a:r>
          </a:p>
        </p:txBody>
      </p:sp>
      <p:pic>
        <p:nvPicPr>
          <p:cNvPr id="2050" name="Picture 2" descr="C:\Users\Kveta\Desktop\San Diego 2014\M90055-09\P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2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19200"/>
          </a:xfrm>
        </p:spPr>
        <p:txBody>
          <a:bodyPr>
            <a:normAutofit/>
          </a:bodyPr>
          <a:lstStyle/>
          <a:p>
            <a:r>
              <a:rPr lang="cs-CZ" dirty="0"/>
              <a:t>Solid cell </a:t>
            </a:r>
            <a:r>
              <a:rPr lang="cs-CZ" dirty="0" err="1"/>
              <a:t>nests</a:t>
            </a:r>
            <a:r>
              <a:rPr lang="cs-CZ" dirty="0"/>
              <a:t> ve štítné žláze</a:t>
            </a:r>
          </a:p>
        </p:txBody>
      </p:sp>
      <p:pic>
        <p:nvPicPr>
          <p:cNvPr id="3074" name="Picture 2" descr="C:\Users\Kveta\Desktop\San Diego 2014\M31616-03\P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2652"/>
            <a:ext cx="835292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697</TotalTime>
  <Words>385</Words>
  <Application>Microsoft Office PowerPoint</Application>
  <PresentationFormat>Předvádění na obrazovce (4:3)</PresentationFormat>
  <Paragraphs>190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Intrathyroidální cystická léze napodobující Warthinův tumor</vt:lpstr>
      <vt:lpstr>Prezentace aplikace PowerPoint</vt:lpstr>
      <vt:lpstr>3 komponenty:</vt:lpstr>
      <vt:lpstr>IHC</vt:lpstr>
      <vt:lpstr>Získané  cysty v oblasti hlavy a krku odvozené ze zbytků vývojových struktur</vt:lpstr>
      <vt:lpstr>Intrathyroidální cysty</vt:lpstr>
      <vt:lpstr>Původ intrathyroidálních cyst – ultimobranchiální tělísko</vt:lpstr>
      <vt:lpstr>Solid cell nests ve štítné žláze</vt:lpstr>
      <vt:lpstr>Solid cell nests ve štítné žláze</vt:lpstr>
      <vt:lpstr>IHC</vt:lpstr>
      <vt:lpstr>Solid cell nests ve štítné žláze</vt:lpstr>
      <vt:lpstr>Prezentace aplikace PowerPoint</vt:lpstr>
      <vt:lpstr>Prezentace aplikace PowerPoint</vt:lpstr>
      <vt:lpstr>Prezentace aplikace PowerPoint</vt:lpstr>
    </vt:vector>
  </TitlesOfParts>
  <Company>Bioptická laboratoř,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Intrathyroidální léze napodobující Warthinův tumor</dc:title>
  <dc:creator>Kveta</dc:creator>
  <cp:lastModifiedBy>Ondra</cp:lastModifiedBy>
  <cp:revision>52</cp:revision>
  <dcterms:created xsi:type="dcterms:W3CDTF">2014-03-14T19:32:33Z</dcterms:created>
  <dcterms:modified xsi:type="dcterms:W3CDTF">2014-05-26T18:34:03Z</dcterms:modified>
</cp:coreProperties>
</file>